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73" r:id="rId2"/>
    <p:sldId id="275" r:id="rId3"/>
    <p:sldId id="274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custDataLst>
    <p:tags r:id="rId13"/>
  </p:custDataLst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521E"/>
    <a:srgbClr val="007839"/>
    <a:srgbClr val="006CAE"/>
    <a:srgbClr val="439D3D"/>
    <a:srgbClr val="9C9F2F"/>
    <a:srgbClr val="06418B"/>
    <a:srgbClr val="611F7B"/>
    <a:srgbClr val="9C25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6" autoAdjust="0"/>
    <p:restoredTop sz="94660"/>
  </p:normalViewPr>
  <p:slideViewPr>
    <p:cSldViewPr>
      <p:cViewPr varScale="1">
        <p:scale>
          <a:sx n="106" d="100"/>
          <a:sy n="106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61500-2BF1-448A-B3B5-CAE852E0D32A}" type="datetimeFigureOut">
              <a:rPr lang="sr-Latn-CS" smtClean="0"/>
              <a:pPr/>
              <a:t>22.11.2010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87805-E2B3-4F88-880E-2E794E57C7D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11/22/2010</a:t>
            </a:fld>
            <a:endParaRPr lang="en-US" dirty="0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6ED080-9569-468D-B1AA-E11A3DB8BDA0}" type="datetime1">
              <a:rPr lang="sr-Latn-CS" smtClean="0"/>
              <a:pPr>
                <a:defRPr/>
              </a:pPr>
              <a:t>22.11.2010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E10AB-DDD5-4F9C-81CB-6F66D78E74B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1CD5C6-D113-4477-AC42-098D07FC7C37}" type="datetime1">
              <a:rPr lang="sr-Latn-CS" smtClean="0"/>
              <a:pPr>
                <a:defRPr/>
              </a:pPr>
              <a:t>22.11.2010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5843E-362E-4FE6-B022-8F758DA33787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481E0E3E-A798-4A32-A2EF-CD66216D3776}" type="datetime1">
              <a:rPr lang="sr-Latn-CS" smtClean="0"/>
              <a:pPr>
                <a:defRPr/>
              </a:pPr>
              <a:t>22.11.2010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9AB4FEED-9C3F-4054-9109-412251D9C971}" type="datetime1">
              <a:rPr lang="sr-Latn-CS" smtClean="0"/>
              <a:pPr>
                <a:defRPr/>
              </a:pPr>
              <a:t>22.11.2010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F1A750C-ABBF-4908-8AB1-0210A96B53A7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8104A5-0F3C-423C-94E2-237D0DD6CD32}" type="datetime1">
              <a:rPr lang="sr-Latn-CS" smtClean="0"/>
              <a:pPr>
                <a:defRPr/>
              </a:pPr>
              <a:t>22.11.2010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7158D9-0015-4561-A58D-508964C8DE4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D7923F-F8AB-4EC5-A771-E169C8581A28}" type="datetime1">
              <a:rPr lang="sr-Latn-CS" smtClean="0"/>
              <a:pPr>
                <a:defRPr/>
              </a:pPr>
              <a:t>22.11.2010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13F89-BD93-47B3-BF36-D373AE2C4FAC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73842D7-23E2-4AA5-9DD0-0DD270626331}" type="datetime1">
              <a:rPr lang="sr-Latn-CS" smtClean="0"/>
              <a:pPr>
                <a:defRPr/>
              </a:pPr>
              <a:t>22.11.2010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1C86227-A84B-4C84-9DDB-F6D02AC115E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73DBE5-264E-42D8-9090-87BFEC49C80E}" type="datetime1">
              <a:rPr lang="sr-Latn-CS" smtClean="0"/>
              <a:pPr>
                <a:defRPr/>
              </a:pPr>
              <a:t>22.11.2010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4EC861-9BC1-4891-9AB2-B6CA775A1FE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1D9C9EE-2121-4DCE-9400-EF4A16881F80}" type="datetime1">
              <a:rPr lang="sr-Latn-CS" smtClean="0"/>
              <a:pPr>
                <a:defRPr/>
              </a:pPr>
              <a:t>22.11.2010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39F2228E-FE5E-46B5-BA76-2054D1E86B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3D824E9-3C7B-4D5E-8EC7-FEE6408CBAF2}" type="datetime1">
              <a:rPr lang="sr-Latn-CS" smtClean="0"/>
              <a:pPr>
                <a:defRPr/>
              </a:pPr>
              <a:t>22.11.2010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448BB00-F36D-489C-AEDE-3543D5BB7F9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11/22/2010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C16847-63A2-4CB8-BDD4-060802E59FB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Box 13"/>
          <p:cNvSpPr txBox="1">
            <a:spLocks noChangeArrowheads="1"/>
          </p:cNvSpPr>
          <p:nvPr/>
        </p:nvSpPr>
        <p:spPr bwMode="auto">
          <a:xfrm>
            <a:off x="7500938" y="214313"/>
            <a:ext cx="1357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4000">
                <a:solidFill>
                  <a:schemeClr val="bg1"/>
                </a:solidFill>
                <a:latin typeface="PI Architecture" pitchFamily="2" charset="-18"/>
              </a:rPr>
              <a:t>PROFIL</a:t>
            </a:r>
          </a:p>
        </p:txBody>
      </p:sp>
      <p:sp>
        <p:nvSpPr>
          <p:cNvPr id="12" name="Rounded Rectangle 10"/>
          <p:cNvSpPr/>
          <p:nvPr/>
        </p:nvSpPr>
        <p:spPr>
          <a:xfrm>
            <a:off x="357158" y="285728"/>
            <a:ext cx="5857875" cy="1000125"/>
          </a:xfrm>
          <a:prstGeom prst="roundRect">
            <a:avLst>
              <a:gd name="adj" fmla="val 4932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13" name="Picture 7" descr="C:\Documents and Settings\Korisnik\Desktop\A9RBD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428603"/>
            <a:ext cx="13684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571625" y="407972"/>
            <a:ext cx="5715000" cy="735013"/>
          </a:xfrm>
        </p:spPr>
        <p:txBody>
          <a:bodyPr>
            <a:normAutofit fontScale="90000"/>
          </a:bodyPr>
          <a:lstStyle/>
          <a:p>
            <a:r>
              <a:rPr lang="hr-HR" sz="2400" b="1" dirty="0"/>
              <a:t>STROJNA </a:t>
            </a:r>
            <a:r>
              <a:rPr lang="hr-HR" sz="2400" b="1" dirty="0" smtClean="0"/>
              <a:t>I PROGRAMSKA OPREMA </a:t>
            </a:r>
            <a:r>
              <a:rPr lang="hr-HR" sz="2400" b="1" dirty="0"/>
              <a:t>RAČUNALA</a:t>
            </a:r>
            <a:endParaRPr lang="hr-HR" sz="24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63" y="2247900"/>
            <a:ext cx="4714875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r-HR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2400" b="1" dirty="0" smtClean="0">
                <a:solidFill>
                  <a:schemeClr val="tx1"/>
                </a:solidFill>
              </a:rPr>
              <a:t>Radna memorija</a:t>
            </a:r>
            <a:endParaRPr lang="hr-HR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3" y="582769"/>
            <a:ext cx="4445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Ponavljanje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hr-HR" dirty="0" smtClean="0"/>
              <a:t>Nabroj osnovne dijelove procesora i objasni njihovu ulogu.</a:t>
            </a:r>
          </a:p>
          <a:p>
            <a:pPr lvl="0"/>
            <a:r>
              <a:rPr lang="hr-HR" dirty="0" smtClean="0"/>
              <a:t>Što znači da procesor ima radnu frekvenciju od 2 </a:t>
            </a:r>
            <a:r>
              <a:rPr lang="hr-HR" dirty="0" err="1" smtClean="0"/>
              <a:t>GHz</a:t>
            </a:r>
            <a:r>
              <a:rPr lang="hr-HR" dirty="0" smtClean="0"/>
              <a:t>?</a:t>
            </a:r>
          </a:p>
          <a:p>
            <a:pPr lvl="0"/>
            <a:r>
              <a:rPr lang="hr-HR" dirty="0" smtClean="0"/>
              <a:t>Zašto se sadržaj radne memorije briše isključivanjem računala?</a:t>
            </a:r>
          </a:p>
          <a:p>
            <a:pPr lvl="0"/>
            <a:r>
              <a:rPr lang="hr-HR" dirty="0" smtClean="0"/>
              <a:t>Što je spremljeno u ROM-u?</a:t>
            </a:r>
          </a:p>
          <a:p>
            <a:pPr lvl="0"/>
            <a:r>
              <a:rPr lang="hr-HR" dirty="0" smtClean="0"/>
              <a:t>Koja je uloga matične ploče u računalu?</a:t>
            </a:r>
          </a:p>
          <a:p>
            <a:r>
              <a:rPr lang="hr-HR" i="1" dirty="0" smtClean="0"/>
              <a:t>Zadaci iz zbirke za </a:t>
            </a:r>
            <a:r>
              <a:rPr lang="hr-HR" i="1" smtClean="0"/>
              <a:t>domaći rad: </a:t>
            </a:r>
            <a:r>
              <a:rPr lang="hr-HR" dirty="0" smtClean="0"/>
              <a:t>3.37., 3.39., 3.40., 3.42., 3.44.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Ponavljanje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i="1" dirty="0" smtClean="0"/>
              <a:t>Što je </a:t>
            </a:r>
            <a:r>
              <a:rPr lang="hr-HR" i="1" dirty="0" err="1" smtClean="0"/>
              <a:t>bistabil</a:t>
            </a:r>
            <a:r>
              <a:rPr lang="hr-HR" i="1" dirty="0" smtClean="0"/>
              <a:t>?</a:t>
            </a:r>
          </a:p>
          <a:p>
            <a:pPr lvl="0"/>
            <a:r>
              <a:rPr lang="hr-HR" i="1" dirty="0" smtClean="0"/>
              <a:t>Koje se mjerne veličine rabe za kapacitet memorije?</a:t>
            </a:r>
          </a:p>
          <a:p>
            <a:r>
              <a:rPr lang="hr-HR" i="1" dirty="0" smtClean="0"/>
              <a:t>Kako se podaci koje unosimo u računalo zapisuju u memoriji?</a:t>
            </a:r>
            <a:endParaRPr lang="hr-HR" i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Radna </a:t>
            </a:r>
            <a:r>
              <a:rPr lang="hr-HR" b="1" dirty="0" smtClean="0"/>
              <a:t>memorija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mjesto u računalu u koje se slijevaju svi ulazni podaci, instrukcije, međurezultati obrade i izlazni rezultati</a:t>
            </a:r>
          </a:p>
          <a:p>
            <a:r>
              <a:rPr lang="hr-HR" dirty="0" smtClean="0"/>
              <a:t>mala ploča na kojoj se nalazi velik broj integriranih elektroničkih komponenata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  <p:pic>
        <p:nvPicPr>
          <p:cNvPr id="1026" name="Slika 5" descr="3-6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3714752"/>
            <a:ext cx="2643206" cy="201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Organizacija radne memorije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podijeljena je na memorijske lokacije</a:t>
            </a:r>
          </a:p>
          <a:p>
            <a:r>
              <a:rPr lang="hr-HR" dirty="0" smtClean="0"/>
              <a:t>svaku memorijsku lokaciju čini grupa </a:t>
            </a:r>
            <a:r>
              <a:rPr lang="hr-HR" dirty="0" err="1" smtClean="0"/>
              <a:t>bistabila</a:t>
            </a:r>
            <a:r>
              <a:rPr lang="hr-HR" dirty="0" smtClean="0"/>
              <a:t>. 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905" y="2786058"/>
            <a:ext cx="75723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RAM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hr-HR" dirty="0" smtClean="0"/>
              <a:t>memorija s izravnim pristupom</a:t>
            </a:r>
          </a:p>
          <a:p>
            <a:pPr lvl="0"/>
            <a:r>
              <a:rPr lang="hr-HR" dirty="0" smtClean="0"/>
              <a:t>program koji je instaliran na računalu stvarno je spremljen na tvrdom disku - prilikom pokretanja njegove se instrukcije učitavaju u RAM</a:t>
            </a:r>
          </a:p>
          <a:p>
            <a:pPr lvl="0"/>
            <a:r>
              <a:rPr lang="hr-HR" dirty="0" smtClean="0"/>
              <a:t>gubitak podataka nakon isključivanja računala</a:t>
            </a:r>
          </a:p>
          <a:p>
            <a:pPr lvl="0"/>
            <a:r>
              <a:rPr lang="hr-HR" dirty="0" smtClean="0"/>
              <a:t>prekinemo li dovod energije, napon na svim </a:t>
            </a:r>
            <a:r>
              <a:rPr lang="hr-HR" dirty="0" err="1" smtClean="0"/>
              <a:t>bistabilima</a:t>
            </a:r>
            <a:r>
              <a:rPr lang="hr-HR" dirty="0" smtClean="0"/>
              <a:t> pada na 0 - prije zapamćeni podaci nestaju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RAM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hr-HR" dirty="0" smtClean="0"/>
              <a:t>veličina RAM-a mjeri se brojem bajtova koje možemo u memoriju pohraniti</a:t>
            </a:r>
          </a:p>
          <a:p>
            <a:pPr lvl="0"/>
            <a:r>
              <a:rPr lang="hr-HR" dirty="0" smtClean="0"/>
              <a:t>ograničenja operacijskog sustava u adresiranju memorije</a:t>
            </a:r>
          </a:p>
          <a:p>
            <a:pPr lvl="0"/>
            <a:r>
              <a:rPr lang="hr-HR" dirty="0" smtClean="0"/>
              <a:t>32-bitni operacijski sustav ne može adresirati više od 4 GB memorije (najveća adresa može biti 2</a:t>
            </a:r>
            <a:r>
              <a:rPr lang="hr-HR" baseline="30000" dirty="0" smtClean="0"/>
              <a:t>32</a:t>
            </a:r>
            <a:r>
              <a:rPr lang="hr-HR" dirty="0" smtClean="0"/>
              <a:t>)</a:t>
            </a:r>
          </a:p>
          <a:p>
            <a:pPr lvl="0"/>
            <a:r>
              <a:rPr lang="hr-HR" dirty="0" smtClean="0"/>
              <a:t>ugradimo li više memorije, ostatak će ostati neprepoznat</a:t>
            </a:r>
          </a:p>
          <a:p>
            <a:pPr lvl="0"/>
            <a:r>
              <a:rPr lang="hr-HR" dirty="0" smtClean="0"/>
              <a:t>64-bitni operacijski sustavi teoretski mogu adresirati 2</a:t>
            </a:r>
            <a:r>
              <a:rPr lang="hr-HR" baseline="30000" dirty="0" smtClean="0"/>
              <a:t>64</a:t>
            </a:r>
            <a:r>
              <a:rPr lang="hr-HR" dirty="0" smtClean="0"/>
              <a:t> adresa</a:t>
            </a:r>
          </a:p>
          <a:p>
            <a:r>
              <a:rPr lang="hr-HR" dirty="0" smtClean="0"/>
              <a:t>brzina pristupa podacima</a:t>
            </a:r>
          </a:p>
          <a:p>
            <a:pPr lvl="0"/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ROM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1785918" y="1428736"/>
            <a:ext cx="6900882" cy="452596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(</a:t>
            </a:r>
            <a:r>
              <a:rPr lang="hr-HR" i="1" dirty="0" err="1" smtClean="0"/>
              <a:t>Read</a:t>
            </a:r>
            <a:r>
              <a:rPr lang="hr-HR" i="1" dirty="0" smtClean="0"/>
              <a:t> </a:t>
            </a:r>
            <a:r>
              <a:rPr lang="hr-HR" i="1" dirty="0" err="1" smtClean="0"/>
              <a:t>Only</a:t>
            </a:r>
            <a:r>
              <a:rPr lang="hr-HR" i="1" dirty="0" smtClean="0"/>
              <a:t> </a:t>
            </a:r>
            <a:r>
              <a:rPr lang="hr-HR" i="1" dirty="0" err="1" smtClean="0"/>
              <a:t>Memory</a:t>
            </a:r>
            <a:r>
              <a:rPr lang="hr-HR" dirty="0" smtClean="0"/>
              <a:t>) </a:t>
            </a:r>
          </a:p>
          <a:p>
            <a:r>
              <a:rPr lang="hr-HR" dirty="0" smtClean="0"/>
              <a:t>trajno pamćenje podataka koji su neophodni za rad računala</a:t>
            </a:r>
          </a:p>
          <a:p>
            <a:r>
              <a:rPr lang="hr-HR" dirty="0" smtClean="0"/>
              <a:t>prve instrukcije koje se izvode nakon uključivanja računala moraju biti negdje trajno spremljene, a ne smiju slučajno biti obrisane</a:t>
            </a:r>
          </a:p>
          <a:p>
            <a:r>
              <a:rPr lang="hr-HR" dirty="0" smtClean="0"/>
              <a:t>taj je dio memorije izveden tako da se iz nje može samo čitati</a:t>
            </a:r>
          </a:p>
          <a:p>
            <a:r>
              <a:rPr lang="hr-HR" dirty="0" smtClean="0"/>
              <a:t>podaci i programi upisuju se tvornički </a:t>
            </a:r>
          </a:p>
          <a:p>
            <a:r>
              <a:rPr lang="hr-HR" dirty="0" smtClean="0"/>
              <a:t>najvažniji dio je BIOS (</a:t>
            </a:r>
            <a:r>
              <a:rPr lang="hr-HR" i="1" dirty="0" err="1" smtClean="0"/>
              <a:t>Basic</a:t>
            </a:r>
            <a:r>
              <a:rPr lang="hr-HR" i="1" dirty="0" smtClean="0"/>
              <a:t> </a:t>
            </a:r>
            <a:r>
              <a:rPr lang="hr-HR" i="1" dirty="0" err="1" smtClean="0"/>
              <a:t>Input</a:t>
            </a:r>
            <a:r>
              <a:rPr lang="hr-HR" i="1" dirty="0" smtClean="0"/>
              <a:t>/</a:t>
            </a:r>
            <a:r>
              <a:rPr lang="hr-HR" i="1" dirty="0" err="1" smtClean="0"/>
              <a:t>Output</a:t>
            </a:r>
            <a:r>
              <a:rPr lang="hr-HR" i="1" dirty="0" smtClean="0"/>
              <a:t> </a:t>
            </a:r>
            <a:r>
              <a:rPr lang="hr-HR" i="1" dirty="0" err="1" smtClean="0"/>
              <a:t>System</a:t>
            </a:r>
            <a:r>
              <a:rPr lang="hr-HR" dirty="0" smtClean="0"/>
              <a:t>) </a:t>
            </a:r>
          </a:p>
          <a:p>
            <a:r>
              <a:rPr lang="hr-HR" dirty="0" smtClean="0"/>
              <a:t>ROM se dodatno napaja iz posebne baterije koja osigurava trajno pamćenje i kada je računalo isključeno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Brza priručna </a:t>
            </a:r>
            <a:r>
              <a:rPr lang="hr-HR" b="1" dirty="0" smtClean="0"/>
              <a:t>memorija (</a:t>
            </a:r>
            <a:r>
              <a:rPr lang="hr-HR" b="1" dirty="0" err="1"/>
              <a:t>cache</a:t>
            </a:r>
            <a:r>
              <a:rPr lang="hr-HR" b="1" dirty="0"/>
              <a:t>)</a:t>
            </a:r>
            <a:r>
              <a:rPr lang="en-US" b="1" dirty="0"/>
              <a:t> 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dodatna elektronička memorija koju rabi procesor kako bi skratio vrijeme pristupa podacima u RAM-u</a:t>
            </a:r>
          </a:p>
          <a:p>
            <a:r>
              <a:rPr lang="hr-HR" dirty="0" smtClean="0"/>
              <a:t>pri razmjeni podataka između RAM-a i procesora dolazi do </a:t>
            </a:r>
            <a:r>
              <a:rPr lang="hr-HR" dirty="0" err="1" smtClean="0"/>
              <a:t>nesrazmjera</a:t>
            </a:r>
            <a:r>
              <a:rPr lang="hr-HR" dirty="0" smtClean="0"/>
              <a:t> između njihovih brzina</a:t>
            </a:r>
          </a:p>
          <a:p>
            <a:r>
              <a:rPr lang="hr-HR" dirty="0" smtClean="0"/>
              <a:t>procesor šalje i prima podatke brže od radne memorije pa čeka dok memorija izvršava spremanje ili dohvaćanje podataka</a:t>
            </a:r>
          </a:p>
          <a:p>
            <a:r>
              <a:rPr lang="hr-HR" dirty="0" smtClean="0"/>
              <a:t>brzina </a:t>
            </a:r>
            <a:r>
              <a:rPr lang="hr-HR" i="1" dirty="0" err="1" smtClean="0"/>
              <a:t>cache</a:t>
            </a:r>
            <a:r>
              <a:rPr lang="hr-HR" dirty="0" smtClean="0"/>
              <a:t> memorije sukladna je brzini procesora, a kapacitet relativno malen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3-8 podlog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285992"/>
            <a:ext cx="4511450" cy="4080284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Matična </a:t>
            </a:r>
            <a:r>
              <a:rPr lang="hr-HR" b="1" dirty="0" smtClean="0"/>
              <a:t>ploča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služi za povezivanje i spajanje svih komponenata računala u funkcionalnu cjelinu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FFC963F-55BC-4442-AEC5-EEBAC78D97A4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81&quot;&gt;&lt;property id=&quot;20148&quot; value=&quot;5&quot;/&gt;&lt;property id=&quot;20300&quot; value=&quot;Slide 4 - &amp;quot;NASLOV CJELINE&amp;quot;&quot;/&gt;&lt;property id=&quot;20307&quot; value=&quot;262&quot;/&gt;&lt;/object&gt;&lt;object type=&quot;3&quot; unique_id=&quot;10210&quot;&gt;&lt;property id=&quot;20148&quot; value=&quot;5&quot;/&gt;&lt;property id=&quot;20300&quot; value=&quot;Slide 5 - &amp;quot;Podnaslov cjeline&amp;quot;&quot;/&gt;&lt;property id=&quot;20307&quot; value=&quot;271&quot;/&gt;&lt;/object&gt;&lt;object type=&quot;3&quot; unique_id=&quot;10289&quot;&gt;&lt;property id=&quot;20148&quot; value=&quot;5&quot;/&gt;&lt;property id=&quot;20300&quot; value=&quot;Slide 2 - &amp;quot;NASLOV CJELINE&amp;quot;&quot;/&gt;&lt;property id=&quot;20307&quot; value=&quot;273&quot;/&gt;&lt;/object&gt;&lt;object type=&quot;3&quot; unique_id=&quot;10290&quot;&gt;&lt;property id=&quot;20148&quot; value=&quot;5&quot;/&gt;&lt;property id=&quot;20300&quot; value=&quot;Slide 3 - &amp;quot;Podnaslov cjeline&amp;quot;&quot;/&gt;&lt;property id=&quot;20307&quot; value=&quot;275&quot;/&gt;&lt;/object&gt;&lt;object type=&quot;3&quot; unique_id=&quot;10291&quot;&gt;&lt;property id=&quot;20148&quot; value=&quot;5&quot;/&gt;&lt;property id=&quot;20300&quot; value=&quot;Slide 6 - &amp;quot;NASLOV CJELINE&amp;quot;&quot;/&gt;&lt;property id=&quot;20307&quot; value=&quot;274&quot;/&gt;&lt;/object&gt;&lt;object type=&quot;3&quot; unique_id=&quot;10314&quot;&gt;&lt;property id=&quot;20148&quot; value=&quot;5&quot;/&gt;&lt;property id=&quot;20300&quot; value=&quot;Slide 7 - &amp;quot;Podnaslov cjeline&amp;quot;&quot;/&gt;&lt;property id=&quot;20307&quot; value=&quot;276&quot;/&gt;&lt;/object&gt;&lt;object type=&quot;3&quot; unique_id=&quot;10315&quot;&gt;&lt;property id=&quot;20148&quot; value=&quot;5&quot;/&gt;&lt;property id=&quot;20300&quot; value=&quot;Slide 8 - &amp;quot;NASLOV CJELINE&amp;quot;&quot;/&gt;&lt;property id=&quot;20307&quot; value=&quot;277&quot;/&gt;&lt;/object&gt;&lt;object type=&quot;3&quot; unique_id=&quot;10316&quot;&gt;&lt;property id=&quot;20148&quot; value=&quot;5&quot;/&gt;&lt;property id=&quot;20300&quot; value=&quot;Slide 9 - &amp;quot;Podnaslov cjeline&amp;quot;&quot;/&gt;&lt;property id=&quot;20307&quot; value=&quot;278&quot;/&gt;&lt;/object&gt;&lt;object type=&quot;3&quot; unique_id=&quot;10317&quot;&gt;&lt;property id=&quot;20148&quot; value=&quot;5&quot;/&gt;&lt;property id=&quot;20300&quot; value=&quot;Slide 10 - &amp;quot;NASLOV CJELINE&amp;quot;&quot;/&gt;&lt;property id=&quot;20307&quot; value=&quot;279&quot;/&gt;&lt;/object&gt;&lt;object type=&quot;3&quot; unique_id=&quot;10318&quot;&gt;&lt;property id=&quot;20148&quot; value=&quot;5&quot;/&gt;&lt;property id=&quot;20300&quot; value=&quot;Slide 11 - &amp;quot;Podnaslov cjeline&amp;quot;&quot;/&gt;&lt;property id=&quot;20307&quot; value=&quot;280&quot;/&gt;&lt;/object&gt;&lt;object type=&quot;3&quot; unique_id=&quot;10319&quot;&gt;&lt;property id=&quot;20148&quot; value=&quot;5&quot;/&gt;&lt;property id=&quot;20300&quot; value=&quot;Slide 12 - &amp;quot;NASLOV CJELINE&amp;quot;&quot;/&gt;&lt;property id=&quot;20307&quot; value=&quot;281&quot;/&gt;&lt;/object&gt;&lt;object type=&quot;3&quot; unique_id=&quot;10320&quot;&gt;&lt;property id=&quot;20148&quot; value=&quot;5&quot;/&gt;&lt;property id=&quot;20300&quot; value=&quot;Slide 13 - &amp;quot;Podnaslov cjeline&amp;quot;&quot;/&gt;&lt;property id=&quot;20307&quot; value=&quot;282&quot;/&gt;&lt;/object&gt;&lt;object type=&quot;3&quot; unique_id=&quot;10321&quot;&gt;&lt;property id=&quot;20148&quot; value=&quot;5&quot;/&gt;&lt;property id=&quot;20300&quot; value=&quot;Slide 14 - &amp;quot;NASLOV CJELINE&amp;quot;&quot;/&gt;&lt;property id=&quot;20307&quot; value=&quot;283&quot;/&gt;&lt;/object&gt;&lt;object type=&quot;3&quot; unique_id=&quot;10322&quot;&gt;&lt;property id=&quot;20148&quot; value=&quot;5&quot;/&gt;&lt;property id=&quot;20300&quot; value=&quot;Slide 15 - &amp;quot;Podnaslov cjeline&amp;quot;&quot;/&gt;&lt;property id=&quot;20307&quot; value=&quot;284&quot;/&gt;&lt;/object&gt;&lt;object type=&quot;3&quot; unique_id=&quot;10323&quot;&gt;&lt;property id=&quot;20148&quot; value=&quot;5&quot;/&gt;&lt;property id=&quot;20300&quot; value=&quot;Slide 16 - &amp;quot;NASLOV CJELINE&amp;quot;&quot;/&gt;&lt;property id=&quot;20307&quot; value=&quot;285&quot;/&gt;&lt;/object&gt;&lt;object type=&quot;3&quot; unique_id=&quot;10324&quot;&gt;&lt;property id=&quot;20148&quot; value=&quot;5&quot;/&gt;&lt;property id=&quot;20300&quot; value=&quot;Slide 17 - &amp;quot;Podnaslov cjeline&amp;quot;&quot;/&gt;&lt;property id=&quot;20307&quot; value=&quot;286&quot;/&gt;&lt;/object&gt;&lt;object type=&quot;3&quot; unique_id=&quot;10325&quot;&gt;&lt;property id=&quot;20148&quot; value=&quot;5&quot;/&gt;&lt;property id=&quot;20300&quot; value=&quot;Slide 19 - &amp;quot;Podnaslov cjeline&amp;quot;&quot;/&gt;&lt;property id=&quot;20307&quot; value=&quot;288&quot;/&gt;&lt;/object&gt;&lt;object type=&quot;3&quot; unique_id=&quot;10326&quot;&gt;&lt;property id=&quot;20148&quot; value=&quot;5&quot;/&gt;&lt;property id=&quot;20300&quot; value=&quot;Slide 18 - &amp;quot;NASLOV CJELINE&amp;quot;&quot;/&gt;&lt;property id=&quot;20307&quot; value=&quot;287&quot;/&gt;&lt;/object&gt;&lt;object type=&quot;3&quot; unique_id=&quot;10444&quot;&gt;&lt;property id=&quot;20148&quot; value=&quot;5&quot;/&gt;&lt;property id=&quot;20300&quot; value=&quot;Slide 20 - &amp;quot;NASLOV CJELINE&amp;quot;&quot;/&gt;&lt;property id=&quot;20307&quot; value=&quot;289&quot;/&gt;&lt;/object&gt;&lt;object type=&quot;3&quot; unique_id=&quot;10445&quot;&gt;&lt;property id=&quot;20148&quot; value=&quot;5&quot;/&gt;&lt;property id=&quot;20300&quot; value=&quot;Slide 21 - &amp;quot;Podnaslov cjeline&amp;quot;&quot;/&gt;&lt;property id=&quot;20307&quot; value=&quot;290&quot;/&gt;&lt;/object&gt;&lt;object type=&quot;3&quot; unique_id=&quot;10546&quot;&gt;&lt;property id=&quot;20148&quot; value=&quot;5&quot;/&gt;&lt;property id=&quot;20300&quot; value=&quot;Slide 22 - &amp;quot;NASLOV CJELINE&amp;quot;&quot;/&gt;&lt;property id=&quot;20307&quot; value=&quot;291&quot;/&gt;&lt;/object&gt;&lt;object type=&quot;3&quot; unique_id=&quot;10547&quot;&gt;&lt;property id=&quot;20148&quot; value=&quot;5&quot;/&gt;&lt;property id=&quot;20300&quot; value=&quot;Slide 23 - &amp;quot;Podnaslov cjeline&amp;quot;&quot;/&gt;&lt;property id=&quot;20307&quot; value=&quot;292&quot;/&gt;&lt;/object&gt;&lt;object type=&quot;3&quot; unique_id=&quot;10656&quot;&gt;&lt;property id=&quot;20148&quot; value=&quot;5&quot;/&gt;&lt;property id=&quot;20300&quot; value=&quot;Slide 24 - &amp;quot;NASLOV CJELINE&amp;quot;&quot;/&gt;&lt;property id=&quot;20307&quot; value=&quot;293&quot;/&gt;&lt;/object&gt;&lt;object type=&quot;3&quot; unique_id=&quot;10657&quot;&gt;&lt;property id=&quot;20148&quot; value=&quot;5&quot;/&gt;&lt;property id=&quot;20300&quot; value=&quot;Slide 25 - &amp;quot;Podnaslov cjeline&amp;quot;&quot;/&gt;&lt;property id=&quot;20307&quot; value=&quot;29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408</Words>
  <Application>Microsoft Office PowerPoint</Application>
  <PresentationFormat>Prikaz na zaslonu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Oriel</vt:lpstr>
      <vt:lpstr>STROJNA I PROGRAMSKA OPREMA RAČUNALA</vt:lpstr>
      <vt:lpstr>Ponavljanje</vt:lpstr>
      <vt:lpstr>Radna memorija</vt:lpstr>
      <vt:lpstr>Organizacija radne memorije</vt:lpstr>
      <vt:lpstr>RAM</vt:lpstr>
      <vt:lpstr>RAM</vt:lpstr>
      <vt:lpstr>ROM</vt:lpstr>
      <vt:lpstr>Brza priručna memorija (cache) </vt:lpstr>
      <vt:lpstr>Matična ploča</vt:lpstr>
      <vt:lpstr>Ponavljanje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OSNOVE INFORMACIJSKE I KOMUNIKACIJSKE TEHNOLOGIJE</dc:title>
  <dc:creator>prof</dc:creator>
  <cp:lastModifiedBy>Tomislav</cp:lastModifiedBy>
  <cp:revision>9</cp:revision>
  <dcterms:created xsi:type="dcterms:W3CDTF">2010-04-24T18:19:16Z</dcterms:created>
  <dcterms:modified xsi:type="dcterms:W3CDTF">2010-11-22T06:11:21Z</dcterms:modified>
</cp:coreProperties>
</file>