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73" r:id="rId2"/>
    <p:sldId id="283" r:id="rId3"/>
    <p:sldId id="284" r:id="rId4"/>
    <p:sldId id="275" r:id="rId5"/>
    <p:sldId id="276" r:id="rId6"/>
    <p:sldId id="277" r:id="rId7"/>
    <p:sldId id="278" r:id="rId8"/>
    <p:sldId id="280" r:id="rId9"/>
    <p:sldId id="279" r:id="rId10"/>
    <p:sldId id="281" r:id="rId11"/>
    <p:sldId id="274" r:id="rId12"/>
    <p:sldId id="282" r:id="rId13"/>
  </p:sldIdLst>
  <p:sldSz cx="9144000" cy="6858000" type="screen4x3"/>
  <p:notesSz cx="6858000" cy="9144000"/>
  <p:custDataLst>
    <p:tags r:id="rId15"/>
  </p:custDataLst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521E"/>
    <a:srgbClr val="007839"/>
    <a:srgbClr val="006CAE"/>
    <a:srgbClr val="439D3D"/>
    <a:srgbClr val="9C9F2F"/>
    <a:srgbClr val="06418B"/>
    <a:srgbClr val="611F7B"/>
    <a:srgbClr val="9C25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6" autoAdjust="0"/>
    <p:restoredTop sz="94660"/>
  </p:normalViewPr>
  <p:slideViewPr>
    <p:cSldViewPr>
      <p:cViewPr varScale="1">
        <p:scale>
          <a:sx n="106" d="100"/>
          <a:sy n="106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61500-2BF1-448A-B3B5-CAE852E0D32A}" type="datetimeFigureOut">
              <a:rPr lang="sr-Latn-CS" smtClean="0"/>
              <a:pPr/>
              <a:t>12.11.2010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87805-E2B3-4F88-880E-2E794E57C7D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D080-9569-468D-B1AA-E11A3DB8BDA0}" type="datetime1">
              <a:rPr lang="sr-Latn-CS" smtClean="0"/>
              <a:pPr>
                <a:defRPr/>
              </a:pPr>
              <a:t>12.11.2010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E10AB-DDD5-4F9C-81CB-6F66D78E74B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1CD5C6-D113-4477-AC42-098D07FC7C37}" type="datetime1">
              <a:rPr lang="sr-Latn-CS" smtClean="0"/>
              <a:pPr>
                <a:defRPr/>
              </a:pPr>
              <a:t>12.11.2010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5843E-362E-4FE6-B022-8F758DA33787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481E0E3E-A798-4A32-A2EF-CD66216D3776}" type="datetime1">
              <a:rPr lang="sr-Latn-CS" smtClean="0"/>
              <a:pPr>
                <a:defRPr/>
              </a:pPr>
              <a:t>12.11.2010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9AB4FEED-9C3F-4054-9109-412251D9C971}" type="datetime1">
              <a:rPr lang="sr-Latn-CS" smtClean="0"/>
              <a:pPr>
                <a:defRPr/>
              </a:pPr>
              <a:t>12.11.2010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F1A750C-ABBF-4908-8AB1-0210A96B53A7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8104A5-0F3C-423C-94E2-237D0DD6CD32}" type="datetime1">
              <a:rPr lang="sr-Latn-CS" smtClean="0"/>
              <a:pPr>
                <a:defRPr/>
              </a:pPr>
              <a:t>12.11.2010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158D9-0015-4561-A58D-508964C8DE48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D7923F-F8AB-4EC5-A771-E169C8581A28}" type="datetime1">
              <a:rPr lang="sr-Latn-CS" smtClean="0"/>
              <a:pPr>
                <a:defRPr/>
              </a:pPr>
              <a:t>12.11.2010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13F89-BD93-47B3-BF36-D373AE2C4FA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573842D7-23E2-4AA5-9DD0-0DD270626331}" type="datetime1">
              <a:rPr lang="sr-Latn-CS" smtClean="0"/>
              <a:pPr>
                <a:defRPr/>
              </a:pPr>
              <a:t>12.11.2010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1C86227-A84B-4C84-9DDB-F6D02AC115E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73DBE5-264E-42D8-9090-87BFEC49C80E}" type="datetime1">
              <a:rPr lang="sr-Latn-CS" smtClean="0"/>
              <a:pPr>
                <a:defRPr/>
              </a:pPr>
              <a:t>12.11.2010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EC861-9BC1-4891-9AB2-B6CA775A1FE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1D9C9EE-2121-4DCE-9400-EF4A16881F80}" type="datetime1">
              <a:rPr lang="sr-Latn-CS" smtClean="0"/>
              <a:pPr>
                <a:defRPr/>
              </a:pPr>
              <a:t>12.11.2010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9F2228E-FE5E-46B5-BA76-2054D1E86BB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3D824E9-3C7B-4D5E-8EC7-FEE6408CBAF2}" type="datetime1">
              <a:rPr lang="sr-Latn-CS" smtClean="0"/>
              <a:pPr>
                <a:defRPr/>
              </a:pPr>
              <a:t>12.11.2010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448BB00-F36D-489C-AEDE-3543D5BB7F9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11/12/2010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C16847-63A2-4CB8-BDD4-060802E59FB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Box 13"/>
          <p:cNvSpPr txBox="1">
            <a:spLocks noChangeArrowheads="1"/>
          </p:cNvSpPr>
          <p:nvPr/>
        </p:nvSpPr>
        <p:spPr bwMode="auto">
          <a:xfrm>
            <a:off x="7500938" y="214313"/>
            <a:ext cx="1357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4000">
                <a:solidFill>
                  <a:schemeClr val="bg1"/>
                </a:solidFill>
                <a:latin typeface="PI Architecture" pitchFamily="2" charset="-18"/>
              </a:rPr>
              <a:t>PROFIL</a:t>
            </a:r>
          </a:p>
        </p:txBody>
      </p:sp>
      <p:sp>
        <p:nvSpPr>
          <p:cNvPr id="12" name="Rounded Rectangle 10"/>
          <p:cNvSpPr/>
          <p:nvPr/>
        </p:nvSpPr>
        <p:spPr>
          <a:xfrm>
            <a:off x="357158" y="285728"/>
            <a:ext cx="5857875" cy="1000125"/>
          </a:xfrm>
          <a:prstGeom prst="roundRect">
            <a:avLst>
              <a:gd name="adj" fmla="val 4932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13" name="Picture 7" descr="C:\Documents and Settings\Korisnik\Desktop\A9RBD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428603"/>
            <a:ext cx="13684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571625" y="407972"/>
            <a:ext cx="5715000" cy="73501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hr-HR" sz="2400" b="1" dirty="0" smtClean="0"/>
              <a:t>STROJNA I PROGRAMSKA OPREMA RAČUNALA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63" y="2247900"/>
            <a:ext cx="4714875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chemeClr val="tx1"/>
                </a:solidFill>
              </a:rPr>
              <a:t>Procesor (CPU)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582769"/>
            <a:ext cx="4445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Sabirnice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714480" y="1357298"/>
            <a:ext cx="6900882" cy="4525963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i</a:t>
            </a:r>
            <a:r>
              <a:rPr lang="vi-VN" dirty="0" smtClean="0"/>
              <a:t>stovremeno se mogu prenositi podaci samo između jednoga para spojenih uređaja </a:t>
            </a:r>
            <a:endParaRPr lang="hr-HR" dirty="0" smtClean="0"/>
          </a:p>
          <a:p>
            <a:pPr lvl="0"/>
            <a:r>
              <a:rPr lang="vi-VN" dirty="0" smtClean="0"/>
              <a:t>vrijeme uporabe sabirnice podijeljeno </a:t>
            </a:r>
            <a:r>
              <a:rPr lang="hr-HR" dirty="0" smtClean="0"/>
              <a:t>je na</a:t>
            </a:r>
            <a:r>
              <a:rPr lang="vi-VN" dirty="0" smtClean="0"/>
              <a:t> kratke vremenske periode</a:t>
            </a:r>
            <a:endParaRPr lang="hr-HR" dirty="0" smtClean="0"/>
          </a:p>
          <a:p>
            <a:pPr lvl="0"/>
            <a:r>
              <a:rPr lang="hr-HR" dirty="0" smtClean="0"/>
              <a:t>š</a:t>
            </a:r>
            <a:r>
              <a:rPr lang="vi-VN" dirty="0" smtClean="0"/>
              <a:t>to su kraći vremenski periodi, to se više podataka može prenijeti u jednoj sekundi</a:t>
            </a:r>
            <a:endParaRPr lang="hr-HR" dirty="0" smtClean="0"/>
          </a:p>
          <a:p>
            <a:pPr lvl="0"/>
            <a:r>
              <a:rPr lang="vi-VN" dirty="0" smtClean="0"/>
              <a:t>brzina sabirnice označava </a:t>
            </a:r>
            <a:r>
              <a:rPr lang="hr-HR" dirty="0" smtClean="0"/>
              <a:t>se </a:t>
            </a:r>
            <a:r>
              <a:rPr lang="vi-VN" dirty="0" smtClean="0"/>
              <a:t>u Hz (broj perioda u sekundi)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Ponavljanje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hr-HR" i="1" dirty="0" smtClean="0"/>
              <a:t>Objasni pojmove hardver i softver.</a:t>
            </a:r>
          </a:p>
          <a:p>
            <a:pPr lvl="0"/>
            <a:r>
              <a:rPr lang="hr-HR" i="1" dirty="0" smtClean="0"/>
              <a:t>Nacrtaj funkcionalni model računala.</a:t>
            </a:r>
          </a:p>
          <a:p>
            <a:pPr lvl="0"/>
            <a:r>
              <a:rPr lang="hr-HR" i="1" dirty="0" smtClean="0"/>
              <a:t>Što predstavljaju strelice na modelu?</a:t>
            </a:r>
          </a:p>
          <a:p>
            <a:pPr lvl="0"/>
            <a:r>
              <a:rPr lang="hr-HR" i="1" dirty="0" smtClean="0"/>
              <a:t>Objasni ulogu ulaznih i izlaznih uređaja.</a:t>
            </a:r>
          </a:p>
          <a:p>
            <a:r>
              <a:rPr lang="hr-HR" i="1" dirty="0" smtClean="0"/>
              <a:t>Objasni ulogu procesora i memorije.</a:t>
            </a:r>
            <a:endParaRPr lang="hr-HR" i="1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Ponavljanje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Zadaci iz zbirke: 3.14., 3.16., 3.18., 3.21., 3.22., 3.29</a:t>
            </a:r>
            <a:r>
              <a:rPr lang="hr-HR" dirty="0" err="1" smtClean="0"/>
              <a:t>.</a:t>
            </a:r>
            <a:r>
              <a:rPr lang="hr-HR" dirty="0" smtClean="0"/>
              <a:t>, </a:t>
            </a:r>
            <a:r>
              <a:rPr lang="hr-HR" dirty="0" err="1" smtClean="0"/>
              <a:t>3.32.</a:t>
            </a:r>
            <a:r>
              <a:rPr lang="hr-HR" dirty="0" smtClean="0"/>
              <a:t> </a:t>
            </a:r>
          </a:p>
          <a:p>
            <a:r>
              <a:rPr lang="hr-HR" i="1" dirty="0" smtClean="0"/>
              <a:t>Zadaci iz zbirke za </a:t>
            </a:r>
            <a:r>
              <a:rPr lang="hr-HR" i="1" smtClean="0"/>
              <a:t>domaći rad: </a:t>
            </a:r>
            <a:r>
              <a:rPr lang="hr-HR" dirty="0" smtClean="0"/>
              <a:t>3.17., 3.25., 3.26., 3.28.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Oprema </a:t>
            </a:r>
            <a:r>
              <a:rPr lang="hr-HR" b="1" dirty="0" smtClean="0"/>
              <a:t>računala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785918" y="3000372"/>
            <a:ext cx="6900882" cy="3125791"/>
          </a:xfrm>
        </p:spPr>
        <p:txBody>
          <a:bodyPr/>
          <a:lstStyle/>
          <a:p>
            <a:r>
              <a:rPr lang="hr-HR" b="1" dirty="0" err="1" smtClean="0"/>
              <a:t>Von</a:t>
            </a:r>
            <a:r>
              <a:rPr lang="hr-HR" b="1" dirty="0" smtClean="0"/>
              <a:t> </a:t>
            </a:r>
            <a:r>
              <a:rPr lang="hr-HR" b="1" dirty="0" err="1" smtClean="0"/>
              <a:t>Neumannov</a:t>
            </a:r>
            <a:r>
              <a:rPr lang="hr-HR" b="1" dirty="0" smtClean="0"/>
              <a:t> funkcionalni model računala </a:t>
            </a:r>
            <a:endParaRPr lang="en-US" dirty="0" smtClean="0"/>
          </a:p>
          <a:p>
            <a:pPr lvl="1"/>
            <a:r>
              <a:rPr lang="hr-HR" sz="1800" dirty="0" smtClean="0"/>
              <a:t>ulazni dio </a:t>
            </a:r>
            <a:endParaRPr lang="en-US" sz="1800" dirty="0" smtClean="0"/>
          </a:p>
          <a:p>
            <a:pPr lvl="1"/>
            <a:r>
              <a:rPr lang="hr-HR" sz="1800" dirty="0" smtClean="0"/>
              <a:t>izlazni </a:t>
            </a:r>
            <a:endParaRPr lang="en-US" sz="1800" dirty="0" smtClean="0"/>
          </a:p>
          <a:p>
            <a:pPr lvl="1"/>
            <a:r>
              <a:rPr lang="hr-HR" sz="1800" dirty="0" smtClean="0"/>
              <a:t>procesor  - aritmetičko-logička jedinica i upravljačka jedinica </a:t>
            </a:r>
            <a:endParaRPr lang="en-US" sz="1800" dirty="0" smtClean="0"/>
          </a:p>
          <a:p>
            <a:pPr lvl="1"/>
            <a:r>
              <a:rPr lang="hr-HR" sz="1800" dirty="0" smtClean="0"/>
              <a:t>memorija</a:t>
            </a:r>
            <a:endParaRPr lang="en-US" sz="1800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  <p:pic>
        <p:nvPicPr>
          <p:cNvPr id="19458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556792"/>
            <a:ext cx="470093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err="1"/>
              <a:t>Von</a:t>
            </a:r>
            <a:r>
              <a:rPr lang="hr-HR" b="1" dirty="0"/>
              <a:t> </a:t>
            </a:r>
            <a:r>
              <a:rPr lang="hr-HR" b="1" dirty="0" err="1"/>
              <a:t>Neumannov</a:t>
            </a:r>
            <a:r>
              <a:rPr lang="hr-HR" b="1" dirty="0"/>
              <a:t> funkcionalni model računala </a:t>
            </a: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428736"/>
            <a:ext cx="67437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Rad </a:t>
            </a:r>
            <a:r>
              <a:rPr lang="hr-HR" b="1" dirty="0" smtClean="0"/>
              <a:t>procesora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hr-HR" dirty="0" smtClean="0"/>
              <a:t>pojednostavljeni model procesora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071679"/>
            <a:ext cx="6173953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Rad </a:t>
            </a:r>
            <a:r>
              <a:rPr lang="hr-HR" b="1" dirty="0" smtClean="0"/>
              <a:t>procesora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 smtClean="0"/>
              <a:t>uloga aritmetičko-logičke jedinice - izvodi aritmetičke i logičke operacije </a:t>
            </a:r>
          </a:p>
          <a:p>
            <a:pPr lvl="0"/>
            <a:r>
              <a:rPr lang="hr-HR" dirty="0" smtClean="0"/>
              <a:t>uloga upravljačke jedinice - nadzire rad ostalih dijelova računala</a:t>
            </a:r>
          </a:p>
          <a:p>
            <a:pPr lvl="0"/>
            <a:r>
              <a:rPr lang="hr-HR" dirty="0" smtClean="0"/>
              <a:t>uloga registara - služe za privremeno pohranjivanje podataka i instrukcija koje je potrebno izvesti</a:t>
            </a:r>
          </a:p>
          <a:p>
            <a:pPr lvl="0"/>
            <a:r>
              <a:rPr lang="hr-HR" dirty="0" smtClean="0"/>
              <a:t>generator takta – određuje ritam u kojem procesor radi 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Važne karakteristike </a:t>
            </a:r>
            <a:r>
              <a:rPr lang="hr-HR" b="1" dirty="0" smtClean="0"/>
              <a:t>procesora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 smtClean="0">
                <a:solidFill>
                  <a:srgbClr val="C00000"/>
                </a:solidFill>
              </a:rPr>
              <a:t>radna frekvencija procesora</a:t>
            </a:r>
          </a:p>
          <a:p>
            <a:pPr lvl="1"/>
            <a:r>
              <a:rPr lang="hr-HR" dirty="0" smtClean="0"/>
              <a:t>mjeri se </a:t>
            </a:r>
            <a:r>
              <a:rPr lang="hr-HR" dirty="0" err="1" smtClean="0"/>
              <a:t>hercima</a:t>
            </a:r>
            <a:r>
              <a:rPr lang="hr-HR" dirty="0" smtClean="0"/>
              <a:t> (Hz)</a:t>
            </a:r>
          </a:p>
          <a:p>
            <a:pPr lvl="1"/>
            <a:r>
              <a:rPr lang="hr-HR" dirty="0" smtClean="0"/>
              <a:t>pokazuje koliko se osnovnih instrukcija može izvesti u jednoj sekundi</a:t>
            </a:r>
          </a:p>
          <a:p>
            <a:pPr lvl="1"/>
            <a:r>
              <a:rPr lang="hr-HR" dirty="0" smtClean="0"/>
              <a:t>složene se instrukcije razbijaju na osnovne instrukcije koje se izvode u jednom koraku</a:t>
            </a:r>
          </a:p>
          <a:p>
            <a:r>
              <a:rPr lang="hr-HR" dirty="0" smtClean="0"/>
              <a:t>Što znači da procesor ima frekvenciju od 3 </a:t>
            </a:r>
            <a:r>
              <a:rPr lang="hr-HR" dirty="0" err="1" smtClean="0"/>
              <a:t>GHz</a:t>
            </a:r>
            <a:r>
              <a:rPr lang="hr-HR" dirty="0" smtClean="0"/>
              <a:t>? </a:t>
            </a:r>
          </a:p>
          <a:p>
            <a:pPr lvl="1"/>
            <a:r>
              <a:rPr lang="hr-HR" dirty="0" smtClean="0"/>
              <a:t>u jednoj sekundi može izvesti tri milijarde osnovnih instrukcija</a:t>
            </a:r>
          </a:p>
          <a:p>
            <a:pPr lvl="1"/>
            <a:endParaRPr lang="hr-HR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Važne karakteristike procesora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mtClean="0">
                <a:solidFill>
                  <a:srgbClr val="C00000"/>
                </a:solidFill>
              </a:rPr>
              <a:t>duljina podatka </a:t>
            </a:r>
            <a:r>
              <a:rPr lang="hr-HR" dirty="0" smtClean="0">
                <a:solidFill>
                  <a:srgbClr val="C00000"/>
                </a:solidFill>
              </a:rPr>
              <a:t>koji procesor može obraditi u jednome koraku</a:t>
            </a:r>
          </a:p>
          <a:p>
            <a:pPr lvl="1"/>
            <a:r>
              <a:rPr lang="hr-HR" dirty="0" smtClean="0"/>
              <a:t>trenutačno - duljina od 64 bita, a prije od 32, 16, 8 bitova</a:t>
            </a:r>
          </a:p>
          <a:p>
            <a:pPr lvl="0"/>
            <a:r>
              <a:rPr lang="hr-HR" dirty="0" smtClean="0">
                <a:solidFill>
                  <a:srgbClr val="C00000"/>
                </a:solidFill>
              </a:rPr>
              <a:t>arhitektura procesora</a:t>
            </a:r>
          </a:p>
          <a:p>
            <a:pPr lvl="1"/>
            <a:r>
              <a:rPr lang="hr-HR" dirty="0" err="1" smtClean="0"/>
              <a:t>višejezgreni</a:t>
            </a:r>
            <a:r>
              <a:rPr lang="hr-HR" dirty="0" smtClean="0"/>
              <a:t> procesori </a:t>
            </a:r>
          </a:p>
          <a:p>
            <a:pPr lvl="1"/>
            <a:r>
              <a:rPr lang="hr-HR" dirty="0" smtClean="0"/>
              <a:t>umjesto jedne jezgre koja radi na jako visokoj radnoj frekvenciji povezuje više jezgara koje rade na nižim frekvencijama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Hlađenje procesora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1" indent="-342900">
              <a:buSzPct val="200000"/>
              <a:buFont typeface="Wingdings" pitchFamily="2" charset="2"/>
              <a:buChar char="§"/>
            </a:pPr>
            <a:r>
              <a:rPr lang="hr-HR" dirty="0" smtClean="0"/>
              <a:t>problem visokih radnih frekvencija uvijek je povezan s velikim zagrijavanjem procesora 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  <p:pic>
        <p:nvPicPr>
          <p:cNvPr id="2050" name="Slika 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857496"/>
            <a:ext cx="29690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Slika 31" descr="http://img.tomshardware.com/us/2006/07/14/game_over_core_2_duo_knocks_out_athlon_64/coo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617336"/>
            <a:ext cx="2143140" cy="216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Sabirnice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714480" y="1357298"/>
            <a:ext cx="6900882" cy="4525963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snop vodiča na koji su spojeni svi dijelovi računala – svaki vodič prenosi jedan bit</a:t>
            </a:r>
          </a:p>
          <a:p>
            <a:pPr lvl="0"/>
            <a:r>
              <a:rPr lang="hr-HR" dirty="0" smtClean="0"/>
              <a:t>š</a:t>
            </a:r>
            <a:r>
              <a:rPr lang="vi-VN" dirty="0" smtClean="0"/>
              <a:t>irina sabirnice</a:t>
            </a:r>
            <a:r>
              <a:rPr lang="hr-HR" dirty="0" smtClean="0"/>
              <a:t> – </a:t>
            </a:r>
            <a:r>
              <a:rPr lang="vi-VN" dirty="0" smtClean="0"/>
              <a:t>izražava</a:t>
            </a:r>
            <a:r>
              <a:rPr lang="hr-HR" dirty="0" smtClean="0"/>
              <a:t> </a:t>
            </a:r>
            <a:r>
              <a:rPr lang="vi-VN" dirty="0" smtClean="0"/>
              <a:t>se u broju bitova koje može istovremeno</a:t>
            </a:r>
            <a:r>
              <a:rPr lang="hr-HR" dirty="0" smtClean="0"/>
              <a:t> </a:t>
            </a:r>
            <a:r>
              <a:rPr lang="vi-VN" dirty="0" smtClean="0"/>
              <a:t>prenijeti (32-bitna, 64-bitna)</a:t>
            </a:r>
            <a:endParaRPr lang="hr-HR" dirty="0" smtClean="0"/>
          </a:p>
          <a:p>
            <a:pPr lvl="0"/>
            <a:r>
              <a:rPr lang="hr-HR" dirty="0" smtClean="0"/>
              <a:t>s</a:t>
            </a:r>
            <a:r>
              <a:rPr lang="vi-VN" dirty="0" smtClean="0"/>
              <a:t>vi uređaji u računalu međusobno komuniciraju preko sabirnice</a:t>
            </a:r>
            <a:endParaRPr lang="hr-HR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81&quot;&gt;&lt;property id=&quot;20148&quot; value=&quot;5&quot;/&gt;&lt;property id=&quot;20300&quot; value=&quot;Slide 4 - &amp;quot;NASLOV CJELINE&amp;quot;&quot;/&gt;&lt;property id=&quot;20307&quot; value=&quot;262&quot;/&gt;&lt;/object&gt;&lt;object type=&quot;3&quot; unique_id=&quot;10210&quot;&gt;&lt;property id=&quot;20148&quot; value=&quot;5&quot;/&gt;&lt;property id=&quot;20300&quot; value=&quot;Slide 5 - &amp;quot;Podnaslov cjeline&amp;quot;&quot;/&gt;&lt;property id=&quot;20307&quot; value=&quot;271&quot;/&gt;&lt;/object&gt;&lt;object type=&quot;3&quot; unique_id=&quot;10289&quot;&gt;&lt;property id=&quot;20148&quot; value=&quot;5&quot;/&gt;&lt;property id=&quot;20300&quot; value=&quot;Slide 2 - &amp;quot;NASLOV CJELINE&amp;quot;&quot;/&gt;&lt;property id=&quot;20307&quot; value=&quot;273&quot;/&gt;&lt;/object&gt;&lt;object type=&quot;3&quot; unique_id=&quot;10290&quot;&gt;&lt;property id=&quot;20148&quot; value=&quot;5&quot;/&gt;&lt;property id=&quot;20300&quot; value=&quot;Slide 3 - &amp;quot;Podnaslov cjeline&amp;quot;&quot;/&gt;&lt;property id=&quot;20307&quot; value=&quot;275&quot;/&gt;&lt;/object&gt;&lt;object type=&quot;3&quot; unique_id=&quot;10291&quot;&gt;&lt;property id=&quot;20148&quot; value=&quot;5&quot;/&gt;&lt;property id=&quot;20300&quot; value=&quot;Slide 6 - &amp;quot;NASLOV CJELINE&amp;quot;&quot;/&gt;&lt;property id=&quot;20307&quot; value=&quot;274&quot;/&gt;&lt;/object&gt;&lt;object type=&quot;3&quot; unique_id=&quot;10314&quot;&gt;&lt;property id=&quot;20148&quot; value=&quot;5&quot;/&gt;&lt;property id=&quot;20300&quot; value=&quot;Slide 7 - &amp;quot;Podnaslov cjeline&amp;quot;&quot;/&gt;&lt;property id=&quot;20307&quot; value=&quot;276&quot;/&gt;&lt;/object&gt;&lt;object type=&quot;3&quot; unique_id=&quot;10315&quot;&gt;&lt;property id=&quot;20148&quot; value=&quot;5&quot;/&gt;&lt;property id=&quot;20300&quot; value=&quot;Slide 8 - &amp;quot;NASLOV CJELINE&amp;quot;&quot;/&gt;&lt;property id=&quot;20307&quot; value=&quot;277&quot;/&gt;&lt;/object&gt;&lt;object type=&quot;3&quot; unique_id=&quot;10316&quot;&gt;&lt;property id=&quot;20148&quot; value=&quot;5&quot;/&gt;&lt;property id=&quot;20300&quot; value=&quot;Slide 9 - &amp;quot;Podnaslov cjeline&amp;quot;&quot;/&gt;&lt;property id=&quot;20307&quot; value=&quot;278&quot;/&gt;&lt;/object&gt;&lt;object type=&quot;3&quot; unique_id=&quot;10317&quot;&gt;&lt;property id=&quot;20148&quot; value=&quot;5&quot;/&gt;&lt;property id=&quot;20300&quot; value=&quot;Slide 10 - &amp;quot;NASLOV CJELINE&amp;quot;&quot;/&gt;&lt;property id=&quot;20307&quot; value=&quot;279&quot;/&gt;&lt;/object&gt;&lt;object type=&quot;3&quot; unique_id=&quot;10318&quot;&gt;&lt;property id=&quot;20148&quot; value=&quot;5&quot;/&gt;&lt;property id=&quot;20300&quot; value=&quot;Slide 11 - &amp;quot;Podnaslov cjeline&amp;quot;&quot;/&gt;&lt;property id=&quot;20307&quot; value=&quot;280&quot;/&gt;&lt;/object&gt;&lt;object type=&quot;3&quot; unique_id=&quot;10319&quot;&gt;&lt;property id=&quot;20148&quot; value=&quot;5&quot;/&gt;&lt;property id=&quot;20300&quot; value=&quot;Slide 12 - &amp;quot;NASLOV CJELINE&amp;quot;&quot;/&gt;&lt;property id=&quot;20307&quot; value=&quot;281&quot;/&gt;&lt;/object&gt;&lt;object type=&quot;3&quot; unique_id=&quot;10320&quot;&gt;&lt;property id=&quot;20148&quot; value=&quot;5&quot;/&gt;&lt;property id=&quot;20300&quot; value=&quot;Slide 13 - &amp;quot;Podnaslov cjeline&amp;quot;&quot;/&gt;&lt;property id=&quot;20307&quot; value=&quot;282&quot;/&gt;&lt;/object&gt;&lt;object type=&quot;3&quot; unique_id=&quot;10321&quot;&gt;&lt;property id=&quot;20148&quot; value=&quot;5&quot;/&gt;&lt;property id=&quot;20300&quot; value=&quot;Slide 14 - &amp;quot;NASLOV CJELINE&amp;quot;&quot;/&gt;&lt;property id=&quot;20307&quot; value=&quot;283&quot;/&gt;&lt;/object&gt;&lt;object type=&quot;3&quot; unique_id=&quot;10322&quot;&gt;&lt;property id=&quot;20148&quot; value=&quot;5&quot;/&gt;&lt;property id=&quot;20300&quot; value=&quot;Slide 15 - &amp;quot;Podnaslov cjeline&amp;quot;&quot;/&gt;&lt;property id=&quot;20307&quot; value=&quot;284&quot;/&gt;&lt;/object&gt;&lt;object type=&quot;3&quot; unique_id=&quot;10323&quot;&gt;&lt;property id=&quot;20148&quot; value=&quot;5&quot;/&gt;&lt;property id=&quot;20300&quot; value=&quot;Slide 16 - &amp;quot;NASLOV CJELINE&amp;quot;&quot;/&gt;&lt;property id=&quot;20307&quot; value=&quot;285&quot;/&gt;&lt;/object&gt;&lt;object type=&quot;3&quot; unique_id=&quot;10324&quot;&gt;&lt;property id=&quot;20148&quot; value=&quot;5&quot;/&gt;&lt;property id=&quot;20300&quot; value=&quot;Slide 17 - &amp;quot;Podnaslov cjeline&amp;quot;&quot;/&gt;&lt;property id=&quot;20307&quot; value=&quot;286&quot;/&gt;&lt;/object&gt;&lt;object type=&quot;3&quot; unique_id=&quot;10325&quot;&gt;&lt;property id=&quot;20148&quot; value=&quot;5&quot;/&gt;&lt;property id=&quot;20300&quot; value=&quot;Slide 19 - &amp;quot;Podnaslov cjeline&amp;quot;&quot;/&gt;&lt;property id=&quot;20307&quot; value=&quot;288&quot;/&gt;&lt;/object&gt;&lt;object type=&quot;3&quot; unique_id=&quot;10326&quot;&gt;&lt;property id=&quot;20148&quot; value=&quot;5&quot;/&gt;&lt;property id=&quot;20300&quot; value=&quot;Slide 18 - &amp;quot;NASLOV CJELINE&amp;quot;&quot;/&gt;&lt;property id=&quot;20307&quot; value=&quot;287&quot;/&gt;&lt;/object&gt;&lt;object type=&quot;3&quot; unique_id=&quot;10444&quot;&gt;&lt;property id=&quot;20148&quot; value=&quot;5&quot;/&gt;&lt;property id=&quot;20300&quot; value=&quot;Slide 20 - &amp;quot;NASLOV CJELINE&amp;quot;&quot;/&gt;&lt;property id=&quot;20307&quot; value=&quot;289&quot;/&gt;&lt;/object&gt;&lt;object type=&quot;3&quot; unique_id=&quot;10445&quot;&gt;&lt;property id=&quot;20148&quot; value=&quot;5&quot;/&gt;&lt;property id=&quot;20300&quot; value=&quot;Slide 21 - &amp;quot;Podnaslov cjeline&amp;quot;&quot;/&gt;&lt;property id=&quot;20307&quot; value=&quot;290&quot;/&gt;&lt;/object&gt;&lt;object type=&quot;3&quot; unique_id=&quot;10546&quot;&gt;&lt;property id=&quot;20148&quot; value=&quot;5&quot;/&gt;&lt;property id=&quot;20300&quot; value=&quot;Slide 22 - &amp;quot;NASLOV CJELINE&amp;quot;&quot;/&gt;&lt;property id=&quot;20307&quot; value=&quot;291&quot;/&gt;&lt;/object&gt;&lt;object type=&quot;3&quot; unique_id=&quot;10547&quot;&gt;&lt;property id=&quot;20148&quot; value=&quot;5&quot;/&gt;&lt;property id=&quot;20300&quot; value=&quot;Slide 23 - &amp;quot;Podnaslov cjeline&amp;quot;&quot;/&gt;&lt;property id=&quot;20307&quot; value=&quot;292&quot;/&gt;&lt;/object&gt;&lt;object type=&quot;3&quot; unique_id=&quot;10656&quot;&gt;&lt;property id=&quot;20148&quot; value=&quot;5&quot;/&gt;&lt;property id=&quot;20300&quot; value=&quot;Slide 24 - &amp;quot;NASLOV CJELINE&amp;quot;&quot;/&gt;&lt;property id=&quot;20307&quot; value=&quot;293&quot;/&gt;&lt;/object&gt;&lt;object type=&quot;3&quot; unique_id=&quot;10657&quot;&gt;&lt;property id=&quot;20148&quot; value=&quot;5&quot;/&gt;&lt;property id=&quot;20300&quot; value=&quot;Slide 25 - &amp;quot;Podnaslov cjeline&amp;quot;&quot;/&gt;&lt;property id=&quot;20307&quot; value=&quot;29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367</Words>
  <Application>Microsoft Office PowerPoint</Application>
  <PresentationFormat>Prikaz na zaslonu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Oriel</vt:lpstr>
      <vt:lpstr>STROJNA I PROGRAMSKA OPREMA RAČUNALA</vt:lpstr>
      <vt:lpstr>Oprema računala</vt:lpstr>
      <vt:lpstr>Von Neumannov funkcionalni model računala </vt:lpstr>
      <vt:lpstr>Rad procesora</vt:lpstr>
      <vt:lpstr>Rad procesora</vt:lpstr>
      <vt:lpstr>Važne karakteristike procesora</vt:lpstr>
      <vt:lpstr>Važne karakteristike procesora</vt:lpstr>
      <vt:lpstr>Hlađenje procesora</vt:lpstr>
      <vt:lpstr>Sabirnice</vt:lpstr>
      <vt:lpstr>Sabirnice</vt:lpstr>
      <vt:lpstr>Ponavljanje</vt:lpstr>
      <vt:lpstr>Ponavljanje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INFORMACIJSKE I KOMUNIKACIJSKE TEHNOLOGIJE</dc:title>
  <dc:creator>prof</dc:creator>
  <cp:lastModifiedBy>Tomislav</cp:lastModifiedBy>
  <cp:revision>10</cp:revision>
  <dcterms:created xsi:type="dcterms:W3CDTF">2010-04-24T17:42:17Z</dcterms:created>
  <dcterms:modified xsi:type="dcterms:W3CDTF">2010-11-12T08:29:48Z</dcterms:modified>
</cp:coreProperties>
</file>