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custDataLst>
    <p:tags r:id="rId9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21E"/>
    <a:srgbClr val="007839"/>
    <a:srgbClr val="006CAE"/>
    <a:srgbClr val="439D3D"/>
    <a:srgbClr val="9C9F2F"/>
    <a:srgbClr val="06418B"/>
    <a:srgbClr val="611F7B"/>
    <a:srgbClr val="9C2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60"/>
  </p:normalViewPr>
  <p:slideViewPr>
    <p:cSldViewPr>
      <p:cViewPr varScale="1">
        <p:scale>
          <a:sx n="107" d="100"/>
          <a:sy n="107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10.1.2011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50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8E80666-FB37-4B36-9149-507F3B0178E3}" type="datetimeFigureOut">
              <a:rPr lang="en-US" smtClean="0"/>
              <a:pPr/>
              <a:t>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>
            <a:normAutofit/>
          </a:bodyPr>
          <a:lstStyle/>
          <a:p>
            <a:r>
              <a:rPr lang="hr-HR" sz="2400" b="1" dirty="0"/>
              <a:t>STROJNA I PROGRAMSKA OPREMA RAČUNALA</a:t>
            </a:r>
            <a:endParaRPr lang="hr-HR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Vrste računala.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Ponavljanje i usustavljivanje gradiva.</a:t>
            </a: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Podjela </a:t>
            </a:r>
            <a:r>
              <a:rPr lang="hr-HR" b="1" dirty="0" smtClean="0"/>
              <a:t>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računala se međusobno razlikuju – po veličini, namjeni, mogućnostima, cijeni</a:t>
            </a:r>
          </a:p>
          <a:p>
            <a:pPr lvl="0"/>
            <a:r>
              <a:rPr lang="hr-HR" dirty="0" smtClean="0"/>
              <a:t>kompatibilnost – računala različitih proizvođača</a:t>
            </a:r>
          </a:p>
          <a:p>
            <a:pPr lvl="0"/>
            <a:r>
              <a:rPr lang="hr-HR" dirty="0" smtClean="0"/>
              <a:t>po mogućnostima:</a:t>
            </a:r>
          </a:p>
          <a:p>
            <a:pPr lvl="1"/>
            <a:r>
              <a:rPr lang="hr-HR" dirty="0" smtClean="0"/>
              <a:t>osobna</a:t>
            </a:r>
          </a:p>
          <a:p>
            <a:pPr lvl="1"/>
            <a:r>
              <a:rPr lang="hr-HR" dirty="0" smtClean="0"/>
              <a:t>velika</a:t>
            </a:r>
          </a:p>
          <a:p>
            <a:pPr lvl="1"/>
            <a:r>
              <a:rPr lang="hr-HR" dirty="0" smtClean="0"/>
              <a:t>superračunala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Osobna </a:t>
            </a:r>
            <a:r>
              <a:rPr lang="hr-HR" b="1" dirty="0" smtClean="0"/>
              <a:t>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koristimo kod kuće i na poslu</a:t>
            </a:r>
          </a:p>
          <a:p>
            <a:r>
              <a:rPr lang="hr-HR" dirty="0" smtClean="0"/>
              <a:t>namijenjena obavljanju najrazličitijih zadataka korisnika</a:t>
            </a:r>
          </a:p>
          <a:p>
            <a:pPr lvl="0"/>
            <a:r>
              <a:rPr lang="hr-HR" dirty="0" smtClean="0"/>
              <a:t>stolna računala i prijenosna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5" name="Slika 4" descr="3-39.bmp"/>
          <p:cNvPicPr>
            <a:picLocks noChangeAspect="1"/>
          </p:cNvPicPr>
          <p:nvPr/>
        </p:nvPicPr>
        <p:blipFill>
          <a:blip r:embed="rId2" cstate="print"/>
          <a:srcRect t="9439" b="7972"/>
          <a:stretch>
            <a:fillRect/>
          </a:stretch>
        </p:blipFill>
        <p:spPr>
          <a:xfrm>
            <a:off x="5724127" y="607349"/>
            <a:ext cx="3027439" cy="2500330"/>
          </a:xfrm>
          <a:prstGeom prst="rect">
            <a:avLst/>
          </a:prstGeom>
        </p:spPr>
      </p:pic>
      <p:pic>
        <p:nvPicPr>
          <p:cNvPr id="6" name="Slika 5" descr="3-4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140968"/>
            <a:ext cx="261163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Velika </a:t>
            </a:r>
            <a:r>
              <a:rPr lang="hr-HR" b="1" dirty="0" smtClean="0"/>
              <a:t>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3561" y="1556792"/>
            <a:ext cx="4114800" cy="4525963"/>
          </a:xfrm>
        </p:spPr>
        <p:txBody>
          <a:bodyPr/>
          <a:lstStyle/>
          <a:p>
            <a:pPr lvl="0"/>
            <a:r>
              <a:rPr lang="hr-HR" dirty="0" smtClean="0"/>
              <a:t>namijenjena su posluživanju velikoga broja korisnika, a koriste se u poslovnim sustavima</a:t>
            </a:r>
          </a:p>
          <a:p>
            <a:pPr lv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3074" name="Picture 2" descr="http://www.vcu.edu/vcu/ucc/mainframe.JPG"/>
          <p:cNvPicPr>
            <a:picLocks noChangeAspect="1" noChangeArrowheads="1"/>
          </p:cNvPicPr>
          <p:nvPr/>
        </p:nvPicPr>
        <p:blipFill>
          <a:blip r:embed="rId2" cstate="print"/>
          <a:srcRect r="34147"/>
          <a:stretch>
            <a:fillRect/>
          </a:stretch>
        </p:blipFill>
        <p:spPr bwMode="auto">
          <a:xfrm>
            <a:off x="4644008" y="548680"/>
            <a:ext cx="4079872" cy="464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Superračunala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2204864"/>
            <a:ext cx="7543800" cy="3886200"/>
          </a:xfrm>
        </p:spPr>
        <p:txBody>
          <a:bodyPr/>
          <a:lstStyle/>
          <a:p>
            <a:pPr lvl="0"/>
            <a:r>
              <a:rPr lang="hr-HR" dirty="0" smtClean="0"/>
              <a:t>najsnažnija računala koja se koriste u složenim i zahtjevnim tehničkim ili znanstvenim proračunima </a:t>
            </a:r>
          </a:p>
          <a:p>
            <a:pPr lvl="0"/>
            <a:r>
              <a:rPr lang="hr-HR" dirty="0" err="1" smtClean="0"/>
              <a:t>Roadrunner</a:t>
            </a:r>
            <a:r>
              <a:rPr lang="hr-HR" dirty="0" smtClean="0"/>
              <a:t> u Los </a:t>
            </a:r>
            <a:r>
              <a:rPr lang="hr-HR" dirty="0" err="1" smtClean="0"/>
              <a:t>Alamosu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Slika 5" descr="3-4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4087165" cy="2663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ug.hr/_cache/4d50696777d9694bb5c0d4744fbff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015" y="1340768"/>
            <a:ext cx="2151046" cy="265448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Novi </a:t>
            </a:r>
            <a:r>
              <a:rPr lang="hr-HR" b="1" dirty="0" smtClean="0"/>
              <a:t>proizvodi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mini-prijenosnici</a:t>
            </a:r>
          </a:p>
          <a:p>
            <a:pPr lvl="0"/>
            <a:r>
              <a:rPr lang="hr-HR" dirty="0" smtClean="0"/>
              <a:t>dlanovnici</a:t>
            </a:r>
          </a:p>
          <a:p>
            <a:pPr lvl="0"/>
            <a:r>
              <a:rPr lang="hr-HR" dirty="0" smtClean="0"/>
              <a:t>„pametni telefoni“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1026" name="Picture 2" descr="http://www.njuskalo.hr/image-w450/gadgeti/dlanovnik-acer-n35-slika-128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912" y="3059146"/>
            <a:ext cx="2540018" cy="2286016"/>
          </a:xfrm>
          <a:prstGeom prst="rect">
            <a:avLst/>
          </a:prstGeom>
          <a:noFill/>
        </p:spPr>
      </p:pic>
      <p:pic>
        <p:nvPicPr>
          <p:cNvPr id="1028" name="Picture 4" descr="http://www.wired.com/images/productreviews/2008/09/samsung_sch-u740_smartphone_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74" y="3059146"/>
            <a:ext cx="2793988" cy="255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</TotalTime>
  <Words>102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STROJNA I PROGRAMSKA OPREMA RAČUNALA</vt:lpstr>
      <vt:lpstr>Podjela računala</vt:lpstr>
      <vt:lpstr>Osobna računala</vt:lpstr>
      <vt:lpstr>Velika računala</vt:lpstr>
      <vt:lpstr>Superračunala</vt:lpstr>
      <vt:lpstr>Novi proizvodi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Tomislav</cp:lastModifiedBy>
  <cp:revision>8</cp:revision>
  <dcterms:created xsi:type="dcterms:W3CDTF">2010-04-25T10:28:40Z</dcterms:created>
  <dcterms:modified xsi:type="dcterms:W3CDTF">2011-01-10T05:01:21Z</dcterms:modified>
</cp:coreProperties>
</file>