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2"/>
  </p:notesMasterIdLst>
  <p:sldIdLst>
    <p:sldId id="273" r:id="rId2"/>
    <p:sldId id="274" r:id="rId3"/>
    <p:sldId id="279" r:id="rId4"/>
    <p:sldId id="275" r:id="rId5"/>
    <p:sldId id="281" r:id="rId6"/>
    <p:sldId id="280" r:id="rId7"/>
    <p:sldId id="276" r:id="rId8"/>
    <p:sldId id="282" r:id="rId9"/>
    <p:sldId id="283" r:id="rId10"/>
    <p:sldId id="277" r:id="rId11"/>
  </p:sldIdLst>
  <p:sldSz cx="9144000" cy="6858000" type="screen4x3"/>
  <p:notesSz cx="6858000" cy="9144000"/>
  <p:custDataLst>
    <p:tags r:id="rId13"/>
  </p:custDataLst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521E"/>
    <a:srgbClr val="007839"/>
    <a:srgbClr val="006CAE"/>
    <a:srgbClr val="439D3D"/>
    <a:srgbClr val="9C9F2F"/>
    <a:srgbClr val="06418B"/>
    <a:srgbClr val="611F7B"/>
    <a:srgbClr val="9C25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6" autoAdjust="0"/>
    <p:restoredTop sz="94660"/>
  </p:normalViewPr>
  <p:slideViewPr>
    <p:cSldViewPr>
      <p:cViewPr varScale="1">
        <p:scale>
          <a:sx n="106" d="100"/>
          <a:sy n="106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61500-2BF1-448A-B3B5-CAE852E0D32A}" type="datetimeFigureOut">
              <a:rPr lang="sr-Latn-CS" smtClean="0"/>
              <a:pPr/>
              <a:t>5.12.2010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887805-E2B3-4F88-880E-2E794E57C7D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9B8CD-342D-4579-98EC-A8FD6B7370E1}" type="datetimeFigureOut">
              <a:rPr lang="en-US" smtClean="0"/>
              <a:pPr/>
              <a:t>12/5/2010</a:t>
            </a:fld>
            <a:endParaRPr lang="en-US" dirty="0"/>
          </a:p>
        </p:txBody>
      </p:sp>
      <p:sp>
        <p:nvSpPr>
          <p:cNvPr id="20" name="Rezervirano mjesto podnožj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10" name="Rezervirano mjesto broja slajd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6ED080-9569-468D-B1AA-E11A3DB8BDA0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6E10AB-DDD5-4F9C-81CB-6F66D78E74BE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A1CD5C6-D113-4477-AC42-098D07FC7C37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5E5843E-362E-4FE6-B022-8F758DA3378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1E0E3E-A798-4A32-A2EF-CD66216D3776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B4FEED-9C3F-4054-9109-412251D9C971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1A750C-ABBF-4908-8AB1-0210A96B53A7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0" name="Pravokut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8104A5-0F3C-423C-94E2-237D0DD6CD32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87158D9-0015-4561-A58D-508964C8DE48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CD7923F-F8AB-4EC5-A771-E169C8581A28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DB13F89-BD93-47B3-BF36-D373AE2C4FAC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3842D7-23E2-4AA5-9DD0-0DD270626331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1C86227-A84B-4C84-9DDB-F6D02AC115E3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73DBE5-264E-42D8-9090-87BFEC49C80E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4EC861-9BC1-4891-9AB2-B6CA775A1FE2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6" name="Pravokut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D9C9EE-2121-4DCE-9400-EF4A16881F80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F2228E-FE5E-46B5-BA76-2054D1E86BB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D824E9-3C7B-4D5E-8EC7-FEE6408CBAF2}" type="datetime1">
              <a:rPr lang="sr-Latn-CS" smtClean="0"/>
              <a:pPr>
                <a:defRPr/>
              </a:pPr>
              <a:t>5.12.2010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448BB00-F36D-489C-AEDE-3543D5BB7F99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9" name="Dijagram toka: Postupak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Dijagram toka: Postupak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avokut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12/5/2010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hr-HR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1C16847-63A2-4CB8-BDD4-060802E59FB1}" type="slidenum">
              <a:rPr lang="hr-HR" smtClean="0"/>
              <a:pPr>
                <a:defRPr/>
              </a:pPr>
              <a:t>‹#›</a:t>
            </a:fld>
            <a:endParaRPr lang="hr-HR"/>
          </a:p>
        </p:txBody>
      </p:sp>
      <p:sp>
        <p:nvSpPr>
          <p:cNvPr id="15" name="Pravokut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clker.com/clipart-3648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7500938" y="214313"/>
            <a:ext cx="13573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sz="4000">
                <a:solidFill>
                  <a:schemeClr val="bg1"/>
                </a:solidFill>
                <a:latin typeface="PI Architecture" pitchFamily="2" charset="-18"/>
              </a:rPr>
              <a:t>PROFIL</a:t>
            </a:r>
          </a:p>
        </p:txBody>
      </p:sp>
      <p:sp>
        <p:nvSpPr>
          <p:cNvPr id="12" name="Rounded Rectangle 10"/>
          <p:cNvSpPr/>
          <p:nvPr/>
        </p:nvSpPr>
        <p:spPr>
          <a:xfrm>
            <a:off x="357158" y="285728"/>
            <a:ext cx="5857875" cy="1000125"/>
          </a:xfrm>
          <a:prstGeom prst="roundRect">
            <a:avLst>
              <a:gd name="adj" fmla="val 49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pic>
        <p:nvPicPr>
          <p:cNvPr id="13" name="Picture 7" descr="C:\Documents and Settings\Korisnik\Desktop\A9RBD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428603"/>
            <a:ext cx="13684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571625" y="407972"/>
            <a:ext cx="5715000" cy="735013"/>
          </a:xfrm>
        </p:spPr>
        <p:txBody>
          <a:bodyPr>
            <a:normAutofit fontScale="90000"/>
          </a:bodyPr>
          <a:lstStyle/>
          <a:p>
            <a:r>
              <a:rPr lang="hr-HR" sz="2400" b="1" dirty="0"/>
              <a:t>STROJNA I PROGRAMSKA OPREMA RAČUNALA</a:t>
            </a:r>
            <a:endParaRPr lang="hr-HR" sz="24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3063" y="2247900"/>
            <a:ext cx="4714875" cy="17526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chemeClr val="tx1"/>
                </a:solidFill>
              </a:rPr>
              <a:t>Uređaji za pohranu podataka</a:t>
            </a:r>
            <a:endParaRPr lang="hr-HR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3" y="582769"/>
            <a:ext cx="444500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Poluvodički </a:t>
            </a:r>
            <a:r>
              <a:rPr lang="hr-HR" b="1" dirty="0" smtClean="0"/>
              <a:t>mediji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dirty="0" smtClean="0"/>
              <a:t>memorijska kartica</a:t>
            </a:r>
          </a:p>
          <a:p>
            <a:pPr lvl="1"/>
            <a:r>
              <a:rPr lang="hr-HR" dirty="0" smtClean="0"/>
              <a:t>u digitalnim fotoaparatima i mobitelima</a:t>
            </a:r>
          </a:p>
          <a:p>
            <a:pPr lvl="0"/>
            <a:r>
              <a:rPr lang="hr-HR" dirty="0" smtClean="0"/>
              <a:t>memorijski ključić</a:t>
            </a:r>
          </a:p>
          <a:p>
            <a:pPr lvl="1"/>
            <a:r>
              <a:rPr lang="hr-HR" dirty="0" smtClean="0"/>
              <a:t>male dimenzije, pouzdano spremanje podatka, velika brzina pristupa podacima, sve veći kapaciteti i sve manja cijena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  <p:pic>
        <p:nvPicPr>
          <p:cNvPr id="5122" name="Picture 2" descr="Usb Memory Stick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14275" y="-26046113"/>
            <a:ext cx="2857500" cy="2857500"/>
          </a:xfrm>
          <a:prstGeom prst="rect">
            <a:avLst/>
          </a:prstGeom>
          <a:noFill/>
        </p:spPr>
      </p:pic>
      <p:pic>
        <p:nvPicPr>
          <p:cNvPr id="5124" name="Picture 4" descr="Usb Memory Stick Clip Art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14275" y="-26046113"/>
            <a:ext cx="2857500" cy="2857500"/>
          </a:xfrm>
          <a:prstGeom prst="rect">
            <a:avLst/>
          </a:prstGeom>
          <a:noFill/>
        </p:spPr>
      </p:pic>
      <p:pic>
        <p:nvPicPr>
          <p:cNvPr id="5126" name="Picture 6" descr="http://www.odeecompany.net/imgodee/silver-memory-stick_chica.jpg"/>
          <p:cNvPicPr>
            <a:picLocks noChangeAspect="1" noChangeArrowheads="1"/>
          </p:cNvPicPr>
          <p:nvPr/>
        </p:nvPicPr>
        <p:blipFill>
          <a:blip r:embed="rId4" cstate="print"/>
          <a:srcRect b="19999"/>
          <a:stretch>
            <a:fillRect/>
          </a:stretch>
        </p:blipFill>
        <p:spPr bwMode="auto">
          <a:xfrm>
            <a:off x="3286116" y="4071942"/>
            <a:ext cx="2857500" cy="2286016"/>
          </a:xfrm>
          <a:prstGeom prst="rect">
            <a:avLst/>
          </a:prstGeom>
          <a:noFill/>
        </p:spPr>
      </p:pic>
      <p:pic>
        <p:nvPicPr>
          <p:cNvPr id="10" name="Slika 9" descr="3-37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571480"/>
            <a:ext cx="2571768" cy="1710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 smtClean="0"/>
              <a:t>Razmatrajući princip rada radne memorije, naglasili smo da se zbog njezine građe podaci brišu isključivanjem napajanja računala. </a:t>
            </a:r>
          </a:p>
          <a:p>
            <a:r>
              <a:rPr lang="hr-HR" i="1" dirty="0" smtClean="0"/>
              <a:t>Kako možemo trajno spremiti podatke? </a:t>
            </a:r>
          </a:p>
          <a:p>
            <a:r>
              <a:rPr lang="hr-HR" i="1" dirty="0" smtClean="0"/>
              <a:t>Koji nam materijali i fizikalna svojstva omogućuju trajno zapisivanje nula i jedinica?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2</a:t>
            </a:fld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Magnetski </a:t>
            </a:r>
            <a:r>
              <a:rPr lang="hr-HR" b="1" dirty="0" smtClean="0"/>
              <a:t>mediji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85918" y="1600200"/>
            <a:ext cx="6900882" cy="3543311"/>
          </a:xfrm>
        </p:spPr>
        <p:txBody>
          <a:bodyPr/>
          <a:lstStyle/>
          <a:p>
            <a:pPr lvl="0"/>
            <a:r>
              <a:rPr lang="hr-HR" dirty="0" smtClean="0"/>
              <a:t>svojstvo trajnog magnetiziranja</a:t>
            </a:r>
          </a:p>
          <a:p>
            <a:pPr lvl="0"/>
            <a:r>
              <a:rPr lang="hr-HR" dirty="0" smtClean="0"/>
              <a:t>ovisno o smjeru magnetskoga polja, magnetska čestica pohranjuje 0 ili 1</a:t>
            </a:r>
          </a:p>
          <a:p>
            <a:pPr lvl="0"/>
            <a:r>
              <a:rPr lang="hr-HR" dirty="0" smtClean="0"/>
              <a:t>podaci se mogu višekratno pisati i brisati</a:t>
            </a:r>
          </a:p>
          <a:p>
            <a:pPr lvl="0"/>
            <a:r>
              <a:rPr lang="hr-HR" dirty="0" smtClean="0"/>
              <a:t>najvažniji je “predstavnik” tvrdi disk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  <p:pic>
        <p:nvPicPr>
          <p:cNvPr id="6" name="Slika 5" descr="3-33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4725144"/>
            <a:ext cx="3143842" cy="23369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3-34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0"/>
            <a:ext cx="3048781" cy="272865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Magnetski mediji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85918" y="1714488"/>
            <a:ext cx="4714908" cy="3543311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smješten u kućištu računala, priključen na posebne utore na matičnoj ploči</a:t>
            </a:r>
          </a:p>
          <a:p>
            <a:r>
              <a:rPr lang="hr-HR" dirty="0" smtClean="0"/>
              <a:t>nekoliko, najčešće metalnih, ploča premazanih tankim slojem magnetskoga materijala koje su zatvorene unutar posebnoga kućišta</a:t>
            </a:r>
          </a:p>
          <a:p>
            <a:r>
              <a:rPr lang="hr-HR" dirty="0" smtClean="0"/>
              <a:t>ploče se okreću velikom brzinom (česte brzine su 7200 o/min), a magnetske glave za čitanje i pisanje lebde u prostoru neposredno uz ploču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4</a:t>
            </a:fld>
            <a:endParaRPr lang="hr-H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qa.org.uk/e-learning/COS101CD/images/pic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5" y="2143115"/>
            <a:ext cx="3635928" cy="2733047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Magnetski mediji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5616" y="1457324"/>
            <a:ext cx="4944042" cy="5400676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vrijeme pristupa podacima bitno veće od onoga prilikom rada s radnom memorijom - magnetska glava mora se pomaknuti da bi došla do željenoga podatka</a:t>
            </a:r>
          </a:p>
          <a:p>
            <a:r>
              <a:rPr lang="hr-HR" dirty="0" smtClean="0"/>
              <a:t>kapacitet diska mjeri  se u GB i TB</a:t>
            </a:r>
            <a:r>
              <a:rPr lang="en-US" dirty="0" smtClean="0"/>
              <a:t> </a:t>
            </a:r>
            <a:endParaRPr lang="hr-HR" dirty="0" smtClean="0"/>
          </a:p>
          <a:p>
            <a:r>
              <a:rPr lang="hr-HR" dirty="0" smtClean="0"/>
              <a:t>organizacija diska:</a:t>
            </a:r>
          </a:p>
          <a:p>
            <a:pPr lvl="1"/>
            <a:r>
              <a:rPr lang="hr-HR" dirty="0" smtClean="0"/>
              <a:t>svaka ploča dijeli se na staze (koncentrične kružnice) i sektore (kružne isječke)</a:t>
            </a:r>
          </a:p>
          <a:p>
            <a:pPr lvl="1"/>
            <a:r>
              <a:rPr lang="hr-HR" dirty="0" smtClean="0"/>
              <a:t>u svakom sektoru moguće je upisati određenu količinu podataka</a:t>
            </a:r>
          </a:p>
          <a:p>
            <a:pPr lvl="1"/>
            <a:r>
              <a:rPr lang="hr-HR" dirty="0" smtClean="0"/>
              <a:t>svi sektori adresirani čime je osiguran izravan pristup podacima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5</a:t>
            </a:fld>
            <a:endParaRPr lang="hr-H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Magnetski </a:t>
            </a:r>
            <a:r>
              <a:rPr lang="hr-HR" b="1" dirty="0" smtClean="0"/>
              <a:t>mediji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85918" y="1600200"/>
            <a:ext cx="6900882" cy="3543311"/>
          </a:xfrm>
        </p:spPr>
        <p:txBody>
          <a:bodyPr>
            <a:normAutofit lnSpcReduction="10000"/>
          </a:bodyPr>
          <a:lstStyle/>
          <a:p>
            <a:pPr lvl="0"/>
            <a:r>
              <a:rPr lang="hr-HR" dirty="0" smtClean="0"/>
              <a:t>formatiranje diska - postupak kreiranja staza i sektora </a:t>
            </a:r>
          </a:p>
          <a:p>
            <a:pPr lvl="0"/>
            <a:r>
              <a:rPr lang="hr-HR" dirty="0" smtClean="0"/>
              <a:t>podjela na logičke diskove – </a:t>
            </a:r>
            <a:r>
              <a:rPr lang="hr-HR" dirty="0" err="1" smtClean="0"/>
              <a:t>particije</a:t>
            </a:r>
            <a:endParaRPr lang="hr-HR" dirty="0" smtClean="0"/>
          </a:p>
          <a:p>
            <a:pPr lvl="0"/>
            <a:r>
              <a:rPr lang="hr-HR" dirty="0" smtClean="0"/>
              <a:t>ostali predstavnici:</a:t>
            </a:r>
          </a:p>
          <a:p>
            <a:pPr lvl="1"/>
            <a:r>
              <a:rPr lang="hr-HR" dirty="0" smtClean="0"/>
              <a:t>magnetske kartice</a:t>
            </a:r>
          </a:p>
          <a:p>
            <a:pPr lvl="1"/>
            <a:r>
              <a:rPr lang="hr-HR" dirty="0" smtClean="0"/>
              <a:t>magnetske trake</a:t>
            </a:r>
          </a:p>
          <a:p>
            <a:pPr lvl="1"/>
            <a:r>
              <a:rPr lang="hr-HR" dirty="0" smtClean="0"/>
              <a:t>diskete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6</a:t>
            </a:fld>
            <a:endParaRPr lang="hr-HR"/>
          </a:p>
        </p:txBody>
      </p:sp>
      <p:pic>
        <p:nvPicPr>
          <p:cNvPr id="2050" name="Picture 2" descr="http://www.starnet.net16.net/productos/dis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725144"/>
            <a:ext cx="1438652" cy="1500198"/>
          </a:xfrm>
          <a:prstGeom prst="rect">
            <a:avLst/>
          </a:prstGeom>
          <a:noFill/>
        </p:spPr>
      </p:pic>
      <p:pic>
        <p:nvPicPr>
          <p:cNvPr id="2052" name="Picture 4" descr="http://www.idkartice.com/images/stories/magnetske_kartice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4326" y="3212976"/>
            <a:ext cx="2579674" cy="2579674"/>
          </a:xfrm>
          <a:prstGeom prst="rect">
            <a:avLst/>
          </a:prstGeom>
          <a:noFill/>
        </p:spPr>
      </p:pic>
      <p:pic>
        <p:nvPicPr>
          <p:cNvPr id="2054" name="Picture 6" descr="http://www.techsouq.com/images/Q1997A.jpg"/>
          <p:cNvPicPr>
            <a:picLocks noChangeAspect="1" noChangeArrowheads="1"/>
          </p:cNvPicPr>
          <p:nvPr/>
        </p:nvPicPr>
        <p:blipFill>
          <a:blip r:embed="rId4" cstate="print"/>
          <a:srcRect t="15239" b="28896"/>
          <a:stretch>
            <a:fillRect/>
          </a:stretch>
        </p:blipFill>
        <p:spPr bwMode="auto">
          <a:xfrm>
            <a:off x="1331640" y="4509120"/>
            <a:ext cx="3810000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blogs.pcworld.com/staffblog/archives/blue-ray-disc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-24"/>
            <a:ext cx="2071702" cy="2071702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Optički </a:t>
            </a:r>
            <a:r>
              <a:rPr lang="hr-HR" b="1" dirty="0" smtClean="0"/>
              <a:t>mediji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85918" y="1831995"/>
            <a:ext cx="6900882" cy="4525963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plastični diskovi presvučeni tankim slojem reflektirajućega materijala</a:t>
            </a:r>
          </a:p>
          <a:p>
            <a:r>
              <a:rPr lang="hr-HR" dirty="0" smtClean="0"/>
              <a:t>za čitanje podataka koristi se svojstvo refleksije laserske zrake od pojedinoga dijela diska</a:t>
            </a:r>
          </a:p>
          <a:p>
            <a:r>
              <a:rPr lang="hr-HR" dirty="0" smtClean="0"/>
              <a:t>različito se odbija od ravne površine i od udubljenja pa se pročitani podatak interpretira kao 0 ili 1</a:t>
            </a:r>
          </a:p>
          <a:p>
            <a:r>
              <a:rPr lang="hr-HR" dirty="0" smtClean="0"/>
              <a:t>za čitanje podataka neophodan je uređaj – čitač, a za pisanje podataka na CD ili DVD potreban je uređaj – snimač koji popularno nazivamo pržilica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7</a:t>
            </a:fld>
            <a:endParaRPr lang="hr-H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Optički </a:t>
            </a:r>
            <a:r>
              <a:rPr lang="hr-HR" b="1" dirty="0" smtClean="0"/>
              <a:t>mediji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laserska zraka određenim dijelovima medija promijeni strukturu/boju (sprži ih/potamni) tako da se za lasersku zraku, koja čita podatke, ponašaju kao udubljenja</a:t>
            </a:r>
          </a:p>
          <a:p>
            <a:r>
              <a:rPr lang="hr-HR" dirty="0" smtClean="0"/>
              <a:t>podaci su zapisani spiralno od središta prema obodu diska</a:t>
            </a:r>
          </a:p>
          <a:p>
            <a:r>
              <a:rPr lang="hr-HR" dirty="0" smtClean="0"/>
              <a:t> vrste: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4581128"/>
            <a:ext cx="551699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3-35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8467" y="0"/>
            <a:ext cx="1855533" cy="1857388"/>
          </a:xfrm>
          <a:prstGeom prst="rect">
            <a:avLst/>
          </a:prstGeom>
        </p:spPr>
      </p:pic>
      <p:pic>
        <p:nvPicPr>
          <p:cNvPr id="24578" name="Picture 2" descr="http://cws.gtc.edu/departments/Library/Library%20Technology%20Tips%20webpage/5398-jvcsinglesidedvddl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786298"/>
            <a:ext cx="2071702" cy="2071702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Optički mediji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vrste s obzirom na mogućnost zapisivanja podataka:</a:t>
            </a:r>
          </a:p>
          <a:p>
            <a:pPr lvl="1"/>
            <a:r>
              <a:rPr lang="hr-HR" dirty="0" smtClean="0"/>
              <a:t>tvornički tiskani koje možemo samo čitati (oznaka ROM – </a:t>
            </a:r>
            <a:r>
              <a:rPr lang="hr-HR" i="1" dirty="0" err="1" smtClean="0"/>
              <a:t>read</a:t>
            </a:r>
            <a:r>
              <a:rPr lang="hr-HR" i="1" dirty="0" smtClean="0"/>
              <a:t> </a:t>
            </a:r>
            <a:r>
              <a:rPr lang="hr-HR" i="1" dirty="0" err="1" smtClean="0"/>
              <a:t>only</a:t>
            </a:r>
            <a:r>
              <a:rPr lang="hr-HR" i="1" dirty="0" smtClean="0"/>
              <a:t> </a:t>
            </a:r>
            <a:r>
              <a:rPr lang="hr-HR" i="1" dirty="0" err="1" smtClean="0"/>
              <a:t>memory</a:t>
            </a:r>
            <a:r>
              <a:rPr lang="hr-HR" dirty="0" smtClean="0"/>
              <a:t>) </a:t>
            </a:r>
          </a:p>
          <a:p>
            <a:pPr lvl="1"/>
            <a:r>
              <a:rPr lang="hr-HR" dirty="0" smtClean="0"/>
              <a:t>mediji na koje podatke možemo zapisivati sve dok se ne napune (oznaka R – </a:t>
            </a:r>
            <a:r>
              <a:rPr lang="hr-HR" i="1" dirty="0" err="1" smtClean="0"/>
              <a:t>recordable</a:t>
            </a:r>
            <a:r>
              <a:rPr lang="hr-HR" dirty="0" smtClean="0"/>
              <a:t>)</a:t>
            </a:r>
          </a:p>
          <a:p>
            <a:pPr lvl="1"/>
            <a:r>
              <a:rPr lang="hr-HR" dirty="0" smtClean="0"/>
              <a:t>mediji na koje višekratno možemo zapisati podatke (oznaka RW – </a:t>
            </a:r>
            <a:r>
              <a:rPr lang="hr-HR" i="1" dirty="0" err="1" smtClean="0"/>
              <a:t>rewritable</a:t>
            </a:r>
            <a:r>
              <a:rPr lang="hr-HR" dirty="0" smtClean="0"/>
              <a:t>)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FC963F-55BC-4442-AEC5-EEBAC78D97A4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81&quot;&gt;&lt;property id=&quot;20148&quot; value=&quot;5&quot;/&gt;&lt;property id=&quot;20300&quot; value=&quot;Slide 4 - &amp;quot;NASLOV CJELINE&amp;quot;&quot;/&gt;&lt;property id=&quot;20307&quot; value=&quot;262&quot;/&gt;&lt;/object&gt;&lt;object type=&quot;3&quot; unique_id=&quot;10210&quot;&gt;&lt;property id=&quot;20148&quot; value=&quot;5&quot;/&gt;&lt;property id=&quot;20300&quot; value=&quot;Slide 5 - &amp;quot;Podnaslov cjeline&amp;quot;&quot;/&gt;&lt;property id=&quot;20307&quot; value=&quot;271&quot;/&gt;&lt;/object&gt;&lt;object type=&quot;3&quot; unique_id=&quot;10289&quot;&gt;&lt;property id=&quot;20148&quot; value=&quot;5&quot;/&gt;&lt;property id=&quot;20300&quot; value=&quot;Slide 2 - &amp;quot;NASLOV CJELINE&amp;quot;&quot;/&gt;&lt;property id=&quot;20307&quot; value=&quot;273&quot;/&gt;&lt;/object&gt;&lt;object type=&quot;3&quot; unique_id=&quot;10290&quot;&gt;&lt;property id=&quot;20148&quot; value=&quot;5&quot;/&gt;&lt;property id=&quot;20300&quot; value=&quot;Slide 3 - &amp;quot;Podnaslov cjeline&amp;quot;&quot;/&gt;&lt;property id=&quot;20307&quot; value=&quot;275&quot;/&gt;&lt;/object&gt;&lt;object type=&quot;3&quot; unique_id=&quot;10291&quot;&gt;&lt;property id=&quot;20148&quot; value=&quot;5&quot;/&gt;&lt;property id=&quot;20300&quot; value=&quot;Slide 6 - &amp;quot;NASLOV CJELINE&amp;quot;&quot;/&gt;&lt;property id=&quot;20307&quot; value=&quot;274&quot;/&gt;&lt;/object&gt;&lt;object type=&quot;3&quot; unique_id=&quot;10314&quot;&gt;&lt;property id=&quot;20148&quot; value=&quot;5&quot;/&gt;&lt;property id=&quot;20300&quot; value=&quot;Slide 7 - &amp;quot;Podnaslov cjeline&amp;quot;&quot;/&gt;&lt;property id=&quot;20307&quot; value=&quot;276&quot;/&gt;&lt;/object&gt;&lt;object type=&quot;3&quot; unique_id=&quot;10315&quot;&gt;&lt;property id=&quot;20148&quot; value=&quot;5&quot;/&gt;&lt;property id=&quot;20300&quot; value=&quot;Slide 8 - &amp;quot;NASLOV CJELINE&amp;quot;&quot;/&gt;&lt;property id=&quot;20307&quot; value=&quot;277&quot;/&gt;&lt;/object&gt;&lt;object type=&quot;3&quot; unique_id=&quot;10316&quot;&gt;&lt;property id=&quot;20148&quot; value=&quot;5&quot;/&gt;&lt;property id=&quot;20300&quot; value=&quot;Slide 9 - &amp;quot;Podnaslov cjeline&amp;quot;&quot;/&gt;&lt;property id=&quot;20307&quot; value=&quot;278&quot;/&gt;&lt;/object&gt;&lt;object type=&quot;3&quot; unique_id=&quot;10317&quot;&gt;&lt;property id=&quot;20148&quot; value=&quot;5&quot;/&gt;&lt;property id=&quot;20300&quot; value=&quot;Slide 10 - &amp;quot;NASLOV CJELINE&amp;quot;&quot;/&gt;&lt;property id=&quot;20307&quot; value=&quot;279&quot;/&gt;&lt;/object&gt;&lt;object type=&quot;3&quot; unique_id=&quot;10318&quot;&gt;&lt;property id=&quot;20148&quot; value=&quot;5&quot;/&gt;&lt;property id=&quot;20300&quot; value=&quot;Slide 11 - &amp;quot;Podnaslov cjeline&amp;quot;&quot;/&gt;&lt;property id=&quot;20307&quot; value=&quot;280&quot;/&gt;&lt;/object&gt;&lt;object type=&quot;3&quot; unique_id=&quot;10319&quot;&gt;&lt;property id=&quot;20148&quot; value=&quot;5&quot;/&gt;&lt;property id=&quot;20300&quot; value=&quot;Slide 12 - &amp;quot;NASLOV CJELINE&amp;quot;&quot;/&gt;&lt;property id=&quot;20307&quot; value=&quot;281&quot;/&gt;&lt;/object&gt;&lt;object type=&quot;3&quot; unique_id=&quot;10320&quot;&gt;&lt;property id=&quot;20148&quot; value=&quot;5&quot;/&gt;&lt;property id=&quot;20300&quot; value=&quot;Slide 13 - &amp;quot;Podnaslov cjeline&amp;quot;&quot;/&gt;&lt;property id=&quot;20307&quot; value=&quot;282&quot;/&gt;&lt;/object&gt;&lt;object type=&quot;3&quot; unique_id=&quot;10321&quot;&gt;&lt;property id=&quot;20148&quot; value=&quot;5&quot;/&gt;&lt;property id=&quot;20300&quot; value=&quot;Slide 14 - &amp;quot;NASLOV CJELINE&amp;quot;&quot;/&gt;&lt;property id=&quot;20307&quot; value=&quot;283&quot;/&gt;&lt;/object&gt;&lt;object type=&quot;3&quot; unique_id=&quot;10322&quot;&gt;&lt;property id=&quot;20148&quot; value=&quot;5&quot;/&gt;&lt;property id=&quot;20300&quot; value=&quot;Slide 15 - &amp;quot;Podnaslov cjeline&amp;quot;&quot;/&gt;&lt;property id=&quot;20307&quot; value=&quot;284&quot;/&gt;&lt;/object&gt;&lt;object type=&quot;3&quot; unique_id=&quot;10323&quot;&gt;&lt;property id=&quot;20148&quot; value=&quot;5&quot;/&gt;&lt;property id=&quot;20300&quot; value=&quot;Slide 16 - &amp;quot;NASLOV CJELINE&amp;quot;&quot;/&gt;&lt;property id=&quot;20307&quot; value=&quot;285&quot;/&gt;&lt;/object&gt;&lt;object type=&quot;3&quot; unique_id=&quot;10324&quot;&gt;&lt;property id=&quot;20148&quot; value=&quot;5&quot;/&gt;&lt;property id=&quot;20300&quot; value=&quot;Slide 17 - &amp;quot;Podnaslov cjeline&amp;quot;&quot;/&gt;&lt;property id=&quot;20307&quot; value=&quot;286&quot;/&gt;&lt;/object&gt;&lt;object type=&quot;3&quot; unique_id=&quot;10325&quot;&gt;&lt;property id=&quot;20148&quot; value=&quot;5&quot;/&gt;&lt;property id=&quot;20300&quot; value=&quot;Slide 19 - &amp;quot;Podnaslov cjeline&amp;quot;&quot;/&gt;&lt;property id=&quot;20307&quot; value=&quot;288&quot;/&gt;&lt;/object&gt;&lt;object type=&quot;3&quot; unique_id=&quot;10326&quot;&gt;&lt;property id=&quot;20148&quot; value=&quot;5&quot;/&gt;&lt;property id=&quot;20300&quot; value=&quot;Slide 18 - &amp;quot;NASLOV CJELINE&amp;quot;&quot;/&gt;&lt;property id=&quot;20307&quot; value=&quot;287&quot;/&gt;&lt;/object&gt;&lt;object type=&quot;3&quot; unique_id=&quot;10444&quot;&gt;&lt;property id=&quot;20148&quot; value=&quot;5&quot;/&gt;&lt;property id=&quot;20300&quot; value=&quot;Slide 20 - &amp;quot;NASLOV CJELINE&amp;quot;&quot;/&gt;&lt;property id=&quot;20307&quot; value=&quot;289&quot;/&gt;&lt;/object&gt;&lt;object type=&quot;3&quot; unique_id=&quot;10445&quot;&gt;&lt;property id=&quot;20148&quot; value=&quot;5&quot;/&gt;&lt;property id=&quot;20300&quot; value=&quot;Slide 21 - &amp;quot;Podnaslov cjeline&amp;quot;&quot;/&gt;&lt;property id=&quot;20307&quot; value=&quot;290&quot;/&gt;&lt;/object&gt;&lt;object type=&quot;3&quot; unique_id=&quot;10546&quot;&gt;&lt;property id=&quot;20148&quot; value=&quot;5&quot;/&gt;&lt;property id=&quot;20300&quot; value=&quot;Slide 22 - &amp;quot;NASLOV CJELINE&amp;quot;&quot;/&gt;&lt;property id=&quot;20307&quot; value=&quot;291&quot;/&gt;&lt;/object&gt;&lt;object type=&quot;3&quot; unique_id=&quot;10547&quot;&gt;&lt;property id=&quot;20148&quot; value=&quot;5&quot;/&gt;&lt;property id=&quot;20300&quot; value=&quot;Slide 23 - &amp;quot;Podnaslov cjeline&amp;quot;&quot;/&gt;&lt;property id=&quot;20307&quot; value=&quot;292&quot;/&gt;&lt;/object&gt;&lt;object type=&quot;3&quot; unique_id=&quot;10656&quot;&gt;&lt;property id=&quot;20148&quot; value=&quot;5&quot;/&gt;&lt;property id=&quot;20300&quot; value=&quot;Slide 24 - &amp;quot;NASLOV CJELINE&amp;quot;&quot;/&gt;&lt;property id=&quot;20307&quot; value=&quot;293&quot;/&gt;&lt;/object&gt;&lt;object type=&quot;3&quot; unique_id=&quot;10657&quot;&gt;&lt;property id=&quot;20148&quot; value=&quot;5&quot;/&gt;&lt;property id=&quot;20300&quot; value=&quot;Slide 25 - &amp;quot;Podnaslov cjeline&amp;quot;&quot;/&gt;&lt;property id=&quot;20307&quot; value=&quot;294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</TotalTime>
  <Words>389</Words>
  <Application>Microsoft Office PowerPoint</Application>
  <PresentationFormat>Prikaz na zaslonu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Solsticij</vt:lpstr>
      <vt:lpstr>STROJNA I PROGRAMSKA OPREMA RAČUNALA</vt:lpstr>
      <vt:lpstr>Uvod</vt:lpstr>
      <vt:lpstr>Magnetski mediji</vt:lpstr>
      <vt:lpstr>Magnetski mediji</vt:lpstr>
      <vt:lpstr>Magnetski mediji</vt:lpstr>
      <vt:lpstr>Magnetski mediji</vt:lpstr>
      <vt:lpstr>Optički mediji</vt:lpstr>
      <vt:lpstr>Optički mediji</vt:lpstr>
      <vt:lpstr>Optički mediji</vt:lpstr>
      <vt:lpstr>Poluvodički mediji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INFORMACIJSKE I KOMUNIKACIJSKE TEHNOLOGIJE</dc:title>
  <dc:creator>prof</dc:creator>
  <cp:lastModifiedBy>Tomislav</cp:lastModifiedBy>
  <cp:revision>11</cp:revision>
  <dcterms:created xsi:type="dcterms:W3CDTF">2010-04-25T09:25:43Z</dcterms:created>
  <dcterms:modified xsi:type="dcterms:W3CDTF">2010-12-05T17:17:38Z</dcterms:modified>
</cp:coreProperties>
</file>