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4"/>
  </p:notesMasterIdLst>
  <p:sldIdLst>
    <p:sldId id="273" r:id="rId2"/>
    <p:sldId id="274" r:id="rId3"/>
    <p:sldId id="275" r:id="rId4"/>
    <p:sldId id="281" r:id="rId5"/>
    <p:sldId id="276" r:id="rId6"/>
    <p:sldId id="282" r:id="rId7"/>
    <p:sldId id="283" r:id="rId8"/>
    <p:sldId id="284" r:id="rId9"/>
    <p:sldId id="277" r:id="rId10"/>
    <p:sldId id="278" r:id="rId11"/>
    <p:sldId id="285" r:id="rId12"/>
    <p:sldId id="279" r:id="rId13"/>
  </p:sldIdLst>
  <p:sldSz cx="9144000" cy="6858000" type="screen4x3"/>
  <p:notesSz cx="6858000" cy="9144000"/>
  <p:custDataLst>
    <p:tags r:id="rId15"/>
  </p:custDataLst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521E"/>
    <a:srgbClr val="007839"/>
    <a:srgbClr val="006CAE"/>
    <a:srgbClr val="439D3D"/>
    <a:srgbClr val="9C9F2F"/>
    <a:srgbClr val="06418B"/>
    <a:srgbClr val="611F7B"/>
    <a:srgbClr val="9C258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86" autoAdjust="0"/>
    <p:restoredTop sz="94660"/>
  </p:normalViewPr>
  <p:slideViewPr>
    <p:cSldViewPr>
      <p:cViewPr varScale="1">
        <p:scale>
          <a:sx n="106" d="100"/>
          <a:sy n="106" d="100"/>
        </p:scale>
        <p:origin x="-13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61500-2BF1-448A-B3B5-CAE852E0D32A}" type="datetimeFigureOut">
              <a:rPr lang="sr-Latn-CS" smtClean="0"/>
              <a:pPr/>
              <a:t>5.12.2010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87805-E2B3-4F88-880E-2E794E57C7D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9B8CD-342D-4579-98EC-A8FD6B7370E1}" type="datetimeFigureOut">
              <a:rPr lang="en-US" smtClean="0"/>
              <a:pPr/>
              <a:t>12/5/2010</a:t>
            </a:fld>
            <a:endParaRPr lang="en-US" dirty="0"/>
          </a:p>
        </p:txBody>
      </p:sp>
      <p:sp>
        <p:nvSpPr>
          <p:cNvPr id="20" name="Rezervirano mjesto podnožj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56ED080-9569-468D-B1AA-E11A3DB8BDA0}" type="datetime1">
              <a:rPr lang="sr-Latn-CS" smtClean="0"/>
              <a:pPr>
                <a:defRPr/>
              </a:pPr>
              <a:t>5.12.2010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6E10AB-DDD5-4F9C-81CB-6F66D78E74BE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A1CD5C6-D113-4477-AC42-098D07FC7C37}" type="datetime1">
              <a:rPr lang="sr-Latn-CS" smtClean="0"/>
              <a:pPr>
                <a:defRPr/>
              </a:pPr>
              <a:t>5.12.2010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5E5843E-362E-4FE6-B022-8F758DA33787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81E0E3E-A798-4A32-A2EF-CD66216D3776}" type="datetime1">
              <a:rPr lang="sr-Latn-CS" smtClean="0"/>
              <a:pPr>
                <a:defRPr/>
              </a:pPr>
              <a:t>5.12.2010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AB4FEED-9C3F-4054-9109-412251D9C971}" type="datetime1">
              <a:rPr lang="sr-Latn-CS" smtClean="0"/>
              <a:pPr>
                <a:defRPr/>
              </a:pPr>
              <a:t>5.12.2010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F1A750C-ABBF-4908-8AB1-0210A96B53A7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10" name="Pravokut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8104A5-0F3C-423C-94E2-237D0DD6CD32}" type="datetime1">
              <a:rPr lang="sr-Latn-CS" smtClean="0"/>
              <a:pPr>
                <a:defRPr/>
              </a:pPr>
              <a:t>5.12.2010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87158D9-0015-4561-A58D-508964C8DE48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CD7923F-F8AB-4EC5-A771-E169C8581A28}" type="datetime1">
              <a:rPr lang="sr-Latn-CS" smtClean="0"/>
              <a:pPr>
                <a:defRPr/>
              </a:pPr>
              <a:t>5.12.2010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DB13F89-BD93-47B3-BF36-D373AE2C4FA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3842D7-23E2-4AA5-9DD0-0DD270626331}" type="datetime1">
              <a:rPr lang="sr-Latn-CS" smtClean="0"/>
              <a:pPr>
                <a:defRPr/>
              </a:pPr>
              <a:t>5.12.2010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1C86227-A84B-4C84-9DDB-F6D02AC115E3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E73DBE5-264E-42D8-9090-87BFEC49C80E}" type="datetime1">
              <a:rPr lang="sr-Latn-CS" smtClean="0"/>
              <a:pPr>
                <a:defRPr/>
              </a:pPr>
              <a:t>5.12.2010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4EC861-9BC1-4891-9AB2-B6CA775A1FE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6" name="Pravokut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D9C9EE-2121-4DCE-9400-EF4A16881F80}" type="datetime1">
              <a:rPr lang="sr-Latn-CS" smtClean="0"/>
              <a:pPr>
                <a:defRPr/>
              </a:pPr>
              <a:t>5.12.2010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9F2228E-FE5E-46B5-BA76-2054D1E86BB9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3D824E9-3C7B-4D5E-8EC7-FEE6408CBAF2}" type="datetime1">
              <a:rPr lang="sr-Latn-CS" smtClean="0"/>
              <a:pPr>
                <a:defRPr/>
              </a:pPr>
              <a:t>5.12.2010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448BB00-F36D-489C-AEDE-3543D5BB7F99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9" name="Dijagram toka: Postupak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Dijagram toka: Postupak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12/5/2010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F1C16847-63A2-4CB8-BDD4-060802E59FB1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15" name="Pravokut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7500938" y="214313"/>
            <a:ext cx="1357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4000">
                <a:solidFill>
                  <a:schemeClr val="bg1"/>
                </a:solidFill>
                <a:latin typeface="PI Architecture" pitchFamily="2" charset="-18"/>
              </a:rPr>
              <a:t>PROFIL</a:t>
            </a:r>
          </a:p>
        </p:txBody>
      </p:sp>
      <p:sp>
        <p:nvSpPr>
          <p:cNvPr id="12" name="Rounded Rectangle 10"/>
          <p:cNvSpPr/>
          <p:nvPr/>
        </p:nvSpPr>
        <p:spPr>
          <a:xfrm>
            <a:off x="357158" y="285728"/>
            <a:ext cx="5857875" cy="1000125"/>
          </a:xfrm>
          <a:prstGeom prst="roundRect">
            <a:avLst>
              <a:gd name="adj" fmla="val 493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13" name="Picture 7" descr="C:\Documents and Settings\Korisnik\Desktop\A9RBD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428603"/>
            <a:ext cx="1368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571625" y="407972"/>
            <a:ext cx="5715000" cy="735013"/>
          </a:xfrm>
        </p:spPr>
        <p:txBody>
          <a:bodyPr>
            <a:normAutofit fontScale="90000"/>
          </a:bodyPr>
          <a:lstStyle/>
          <a:p>
            <a:r>
              <a:rPr lang="hr-HR" sz="2400" b="1" dirty="0"/>
              <a:t>STROJNA I PROGRAMSKA OPREMA RAČUNALA</a:t>
            </a:r>
            <a:endParaRPr lang="hr-HR" sz="2400" b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3063" y="2247900"/>
            <a:ext cx="4714875" cy="1752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vi-VN" sz="2400" b="1" smtClean="0">
                <a:solidFill>
                  <a:schemeClr val="tx1"/>
                </a:solidFill>
              </a:rPr>
              <a:t>Izlazni </a:t>
            </a:r>
            <a:r>
              <a:rPr lang="vi-VN" sz="2400" b="1" dirty="0" smtClean="0">
                <a:solidFill>
                  <a:schemeClr val="tx1"/>
                </a:solidFill>
              </a:rPr>
              <a:t>uređaji</a:t>
            </a:r>
            <a:endParaRPr lang="hr-H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582769"/>
            <a:ext cx="4445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Ostali </a:t>
            </a:r>
            <a:r>
              <a:rPr lang="hr-HR" b="1" dirty="0" smtClean="0"/>
              <a:t>uređaji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85918" y="1600200"/>
            <a:ext cx="4714908" cy="452596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hr-HR" dirty="0" smtClean="0"/>
              <a:t>LCD projektor - za prikazivanje slike na posebnom platnu ili zidu </a:t>
            </a:r>
          </a:p>
          <a:p>
            <a:pPr lvl="0"/>
            <a:endParaRPr lang="hr-HR" dirty="0" smtClean="0"/>
          </a:p>
          <a:p>
            <a:pPr lvl="0"/>
            <a:r>
              <a:rPr lang="hr-HR" dirty="0" smtClean="0"/>
              <a:t>Crtalo (</a:t>
            </a:r>
            <a:r>
              <a:rPr lang="hr-HR" i="1" dirty="0" err="1" smtClean="0"/>
              <a:t>plotter</a:t>
            </a:r>
            <a:r>
              <a:rPr lang="hr-HR" dirty="0" smtClean="0"/>
              <a:t>) - crtanje složenih slika kao što su tehnički crteži, plakati ili geografske karte</a:t>
            </a:r>
          </a:p>
          <a:p>
            <a:pPr lvl="1"/>
            <a:r>
              <a:rPr lang="hr-HR" dirty="0" smtClean="0"/>
              <a:t>za crtanje se koristi posebno pero koje ostavlja trag na papiru</a:t>
            </a:r>
          </a:p>
          <a:p>
            <a:pPr lvl="1"/>
            <a:r>
              <a:rPr lang="hr-HR" dirty="0" smtClean="0"/>
              <a:t>vrlo visoka kvaliteta ispisa te mogućnost ispisa na papirima velikih dimenzija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10</a:t>
            </a:fld>
            <a:endParaRPr lang="hr-HR"/>
          </a:p>
        </p:txBody>
      </p:sp>
      <p:pic>
        <p:nvPicPr>
          <p:cNvPr id="5" name="Slika 4" descr="3-29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46978" y="0"/>
            <a:ext cx="3397022" cy="1748334"/>
          </a:xfrm>
          <a:prstGeom prst="rect">
            <a:avLst/>
          </a:prstGeom>
        </p:spPr>
      </p:pic>
      <p:pic>
        <p:nvPicPr>
          <p:cNvPr id="6" name="Slika 5" descr="3-30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7984" y="3645024"/>
            <a:ext cx="2286016" cy="2068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3-32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7892" y="2492896"/>
            <a:ext cx="2896108" cy="2459761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Ostali </a:t>
            </a:r>
            <a:r>
              <a:rPr lang="hr-HR" b="1" dirty="0" smtClean="0"/>
              <a:t>uređaji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85918" y="1600200"/>
            <a:ext cx="5357850" cy="4525963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Zaslon osjetljiv na dodir</a:t>
            </a:r>
          </a:p>
          <a:p>
            <a:pPr lvl="1"/>
            <a:r>
              <a:rPr lang="hr-HR" dirty="0" smtClean="0"/>
              <a:t>osim što prikazuje sliku omogućuje zadavanje naredaba dodirom površine zaslona</a:t>
            </a:r>
          </a:p>
          <a:p>
            <a:pPr lvl="1"/>
            <a:r>
              <a:rPr lang="hr-HR" dirty="0" smtClean="0"/>
              <a:t>na informacijskim kioscima, bankomatima, mobilnim telefonskim uređajima, dlanovnicima, automatima za igru</a:t>
            </a:r>
          </a:p>
          <a:p>
            <a:pPr lvl="0"/>
            <a:r>
              <a:rPr lang="hr-HR" dirty="0" smtClean="0"/>
              <a:t>Višenamjenski uredski uređaji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11</a:t>
            </a:fld>
            <a:endParaRPr lang="hr-HR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188640"/>
            <a:ext cx="25146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Ponavljanje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 smtClean="0"/>
              <a:t>Kojim se uređajima koristimo prilikom reprodukcije zvuka na računalu?</a:t>
            </a:r>
          </a:p>
          <a:p>
            <a:pPr lvl="0"/>
            <a:r>
              <a:rPr lang="hr-HR" dirty="0" smtClean="0"/>
              <a:t>Koje karakteristike određuju kvalitetu pisača?</a:t>
            </a:r>
          </a:p>
          <a:p>
            <a:pPr lvl="0"/>
            <a:r>
              <a:rPr lang="hr-HR" dirty="0" smtClean="0"/>
              <a:t>Zašto su tintni pisači čest odabir za kućnu upotrebu?</a:t>
            </a:r>
          </a:p>
          <a:p>
            <a:pPr lvl="0"/>
            <a:r>
              <a:rPr lang="hr-HR" dirty="0" smtClean="0"/>
              <a:t>Kako mjerimo brzinu pisača?</a:t>
            </a:r>
          </a:p>
          <a:p>
            <a:pPr lvl="0"/>
            <a:r>
              <a:rPr lang="hr-HR" dirty="0" smtClean="0"/>
              <a:t>Nabroj nekoliko uređaja na kojima se koristi zaslon osjetljiv na dodir.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12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i="1" dirty="0" smtClean="0"/>
              <a:t>Nacrtaj funkcionalni model računa.</a:t>
            </a:r>
          </a:p>
          <a:p>
            <a:pPr lvl="0"/>
            <a:r>
              <a:rPr lang="hr-HR" i="1" dirty="0" smtClean="0"/>
              <a:t>Objasni ulogu izlaznih jedinica.</a:t>
            </a:r>
          </a:p>
          <a:p>
            <a:r>
              <a:rPr lang="hr-HR" i="1" dirty="0" smtClean="0"/>
              <a:t>Nabroji neke uređaje za koje smatraš da pripadaju u ovu skupinu. </a:t>
            </a:r>
            <a:endParaRPr lang="hr-HR" i="1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2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Monitor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85918" y="1600200"/>
            <a:ext cx="4643470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hr-HR" dirty="0" smtClean="0"/>
              <a:t>podatke iz računala prikazuje na svom zaslonu u nama razumljivu obliku</a:t>
            </a:r>
          </a:p>
          <a:p>
            <a:pPr lvl="0"/>
            <a:r>
              <a:rPr lang="hr-HR" dirty="0" smtClean="0"/>
              <a:t>sliku na zaslonu stvara niz točkica (</a:t>
            </a:r>
            <a:r>
              <a:rPr lang="hr-HR" dirty="0" err="1" smtClean="0"/>
              <a:t>piksela</a:t>
            </a:r>
            <a:r>
              <a:rPr lang="hr-HR" dirty="0" smtClean="0"/>
              <a:t>)</a:t>
            </a:r>
          </a:p>
          <a:p>
            <a:pPr lvl="0"/>
            <a:r>
              <a:rPr lang="hr-HR" dirty="0" smtClean="0"/>
              <a:t>razlučivost monitora - ukupni broj točkica koje mogu biti prikazane (obično je prikazana kao umnožak broja </a:t>
            </a:r>
            <a:r>
              <a:rPr lang="hr-HR" dirty="0" err="1" smtClean="0"/>
              <a:t>piksela</a:t>
            </a:r>
            <a:r>
              <a:rPr lang="hr-HR" dirty="0" smtClean="0"/>
              <a:t> vodoravno i broja </a:t>
            </a:r>
            <a:r>
              <a:rPr lang="hr-HR" dirty="0" err="1" smtClean="0"/>
              <a:t>piksela</a:t>
            </a:r>
            <a:r>
              <a:rPr lang="hr-HR" dirty="0" smtClean="0"/>
              <a:t> okomito </a:t>
            </a:r>
            <a:r>
              <a:rPr lang="hr-HR" dirty="0" err="1" smtClean="0"/>
              <a:t>npr</a:t>
            </a:r>
            <a:r>
              <a:rPr lang="hr-HR" dirty="0" smtClean="0"/>
              <a:t>. 1280 x 1024)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3</a:t>
            </a:fld>
            <a:endParaRPr lang="hr-HR"/>
          </a:p>
        </p:txBody>
      </p:sp>
      <p:pic>
        <p:nvPicPr>
          <p:cNvPr id="5" name="Slika 4" descr="3-2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357950" y="357166"/>
            <a:ext cx="2381647" cy="2800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zwtm.com/wp-content/uploads/2007/12/diamond-viper-ati-radeon-x1650-pro-graphics-car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366" b="13133"/>
          <a:stretch>
            <a:fillRect/>
          </a:stretch>
        </p:blipFill>
        <p:spPr bwMode="auto">
          <a:xfrm>
            <a:off x="6156176" y="-243408"/>
            <a:ext cx="3151178" cy="2410668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Monitor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r-HR" dirty="0" smtClean="0"/>
              <a:t>veličina – duljina dijagonale koju najčešće izražavamo u inčima, </a:t>
            </a:r>
            <a:r>
              <a:rPr lang="hr-HR" dirty="0" err="1" smtClean="0"/>
              <a:t>npr</a:t>
            </a:r>
            <a:r>
              <a:rPr lang="hr-HR" dirty="0" smtClean="0"/>
              <a:t>. 22˝, 24˝, 26˝ (1˝=2,54 cm)</a:t>
            </a:r>
          </a:p>
          <a:p>
            <a:pPr lvl="0"/>
            <a:r>
              <a:rPr lang="hr-HR" dirty="0" smtClean="0"/>
              <a:t>brzina osvježavanja slike - broj ponovnih prikaza slike u jednoj sekundi (od 60 Hz pa na više)</a:t>
            </a:r>
          </a:p>
          <a:p>
            <a:pPr lvl="0"/>
            <a:r>
              <a:rPr lang="hr-HR" dirty="0" smtClean="0"/>
              <a:t>s računalom povezan preko grafičke kartice koja digitalne podatke pretvara u oblik prihvatljiv monitoru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4</a:t>
            </a:fld>
            <a:endParaRPr lang="hr-HR"/>
          </a:p>
        </p:txBody>
      </p:sp>
      <p:sp>
        <p:nvSpPr>
          <p:cNvPr id="6" name="Rezervirano mjesto sadržaja 2"/>
          <p:cNvSpPr txBox="1">
            <a:spLocks/>
          </p:cNvSpPr>
          <p:nvPr/>
        </p:nvSpPr>
        <p:spPr bwMode="auto">
          <a:xfrm>
            <a:off x="3643306" y="4214818"/>
            <a:ext cx="4857784" cy="1739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200000"/>
              <a:buFont typeface="Wingdings" pitchFamily="2" charset="2"/>
              <a:buChar char="§"/>
              <a:tabLst/>
              <a:defRPr/>
            </a:pP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vrste:</a:t>
            </a:r>
            <a:r>
              <a:rPr kumimoji="0" lang="hr-HR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SzPct val="100000"/>
              <a:buFont typeface="Courier New" pitchFamily="49" charset="0"/>
              <a:buChar char="o"/>
            </a:pPr>
            <a:r>
              <a:rPr kumimoji="0" lang="hr-H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LCD - </a:t>
            </a:r>
            <a:r>
              <a:rPr lang="hr-HR" dirty="0" smtClean="0"/>
              <a:t>sliku stvaraju s pomoću tekućih kristala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SzPct val="100000"/>
              <a:buFont typeface="Courier New" pitchFamily="49" charset="0"/>
              <a:buChar char="o"/>
            </a:pPr>
            <a:r>
              <a:rPr lang="hr-HR" dirty="0" smtClean="0"/>
              <a:t>CRT - s katodnom cijevi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SzPct val="200000"/>
              <a:buFont typeface="Wingdings" pitchFamily="2" charset="2"/>
              <a:buChar char="§"/>
            </a:pPr>
            <a:endParaRPr kumimoji="0" lang="hr-H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mobile.ie/wp-content/uploads/2009/07/inkjet-print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2852936"/>
            <a:ext cx="2357454" cy="2540887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Pisač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 smtClean="0"/>
              <a:t>omogućuje ispis podataka na papiru ili foliji</a:t>
            </a:r>
          </a:p>
          <a:p>
            <a:pPr lvl="0"/>
            <a:r>
              <a:rPr lang="hr-HR" dirty="0" smtClean="0"/>
              <a:t>tri osnovna tipa: matrični ili iglični, tintni i laserski pisači</a:t>
            </a:r>
          </a:p>
          <a:p>
            <a:pPr lvl="0"/>
            <a:r>
              <a:rPr lang="hr-HR" dirty="0" smtClean="0"/>
              <a:t>važne karakteristike pisača:</a:t>
            </a:r>
          </a:p>
          <a:p>
            <a:pPr lvl="1"/>
            <a:r>
              <a:rPr lang="hr-HR" dirty="0" smtClean="0"/>
              <a:t>kvaliteta ispisa</a:t>
            </a:r>
          </a:p>
          <a:p>
            <a:pPr lvl="1"/>
            <a:r>
              <a:rPr lang="hr-HR" dirty="0" smtClean="0"/>
              <a:t>razlučivost pisača (</a:t>
            </a:r>
            <a:r>
              <a:rPr lang="hr-HR" dirty="0" err="1" smtClean="0"/>
              <a:t>dpi</a:t>
            </a:r>
            <a:r>
              <a:rPr lang="hr-HR" dirty="0" smtClean="0"/>
              <a:t>)</a:t>
            </a:r>
          </a:p>
          <a:p>
            <a:pPr lvl="1"/>
            <a:r>
              <a:rPr lang="hr-HR" dirty="0" smtClean="0"/>
              <a:t>brzina ispisa (najčešće broj stranica u minuti) </a:t>
            </a:r>
          </a:p>
          <a:p>
            <a:pPr lvl="1"/>
            <a:r>
              <a:rPr lang="hr-HR" dirty="0" smtClean="0"/>
              <a:t>veličina papira (A4, A3 format) </a:t>
            </a:r>
          </a:p>
          <a:p>
            <a:pPr lvl="1"/>
            <a:endParaRPr lang="hr-HR" dirty="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5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njuskalo.hr/image-w450/printeri-ostalo/matricni-pisac-epson-lq-2080-slika-546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013176"/>
            <a:ext cx="3429024" cy="2346976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Matrični pisač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trag na papiru ostavljaju iglice koje udaraju u traku s bojom</a:t>
            </a:r>
          </a:p>
          <a:p>
            <a:r>
              <a:rPr lang="hr-HR" dirty="0" smtClean="0"/>
              <a:t>otisak nije baš kvalitetan</a:t>
            </a:r>
          </a:p>
          <a:p>
            <a:r>
              <a:rPr lang="hr-HR" dirty="0" smtClean="0"/>
              <a:t>pisači su spori i obično dosta bučni</a:t>
            </a:r>
          </a:p>
          <a:p>
            <a:r>
              <a:rPr lang="hr-HR" dirty="0" smtClean="0"/>
              <a:t>koriste se kada kvaliteta otiska nije pretjerano važna - u trgovinama, za ispis uplatnica ili na bankomatima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6</a:t>
            </a:fld>
            <a:endParaRPr lang="hr-HR"/>
          </a:p>
        </p:txBody>
      </p:sp>
      <p:pic>
        <p:nvPicPr>
          <p:cNvPr id="5" name="Slika 4" descr="3-23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5323512"/>
            <a:ext cx="2143140" cy="153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3-26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581128"/>
            <a:ext cx="2299733" cy="2068568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</a:t>
            </a:r>
            <a:r>
              <a:rPr lang="hr-HR" dirty="0" smtClean="0"/>
              <a:t>Tintni pisač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hr-HR" dirty="0" smtClean="0"/>
              <a:t>najviše se koriste u kućanstvima zbog dobroga omjera kvalitete ispisa u boji i cijene uređaja</a:t>
            </a:r>
          </a:p>
          <a:p>
            <a:pPr lvl="0"/>
            <a:r>
              <a:rPr lang="hr-HR" dirty="0" smtClean="0"/>
              <a:t>slika na papiru stvara se izbacivanjem kapljica tinte</a:t>
            </a:r>
          </a:p>
          <a:p>
            <a:pPr lvl="0"/>
            <a:r>
              <a:rPr lang="hr-HR" dirty="0" smtClean="0"/>
              <a:t>što su kapljice manje, bolja je kvaliteta ispisane slike</a:t>
            </a:r>
          </a:p>
          <a:p>
            <a:pPr lvl="0"/>
            <a:r>
              <a:rPr lang="hr-HR" dirty="0" smtClean="0"/>
              <a:t>glavni nedostatak ove vrste pisača brzo je trošenje tinte pa nisu pogodni za ispis veće količine stranica 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7</a:t>
            </a:fld>
            <a:endParaRPr lang="hr-HR"/>
          </a:p>
        </p:txBody>
      </p:sp>
      <p:pic>
        <p:nvPicPr>
          <p:cNvPr id="6" name="Slika 5" descr="3-24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0"/>
            <a:ext cx="1643074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</a:t>
            </a:r>
            <a:r>
              <a:rPr lang="hr-HR" dirty="0" smtClean="0"/>
              <a:t>Laserski pisač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 smtClean="0"/>
              <a:t>sliku stvaraju s pomoću boje u prahu koja se djelovanjem visoke temperature „lijepi“ na papir</a:t>
            </a:r>
          </a:p>
          <a:p>
            <a:pPr lvl="0"/>
            <a:r>
              <a:rPr lang="hr-HR" dirty="0" smtClean="0"/>
              <a:t>najkvalitetniji otisak</a:t>
            </a:r>
          </a:p>
          <a:p>
            <a:pPr lvl="0"/>
            <a:r>
              <a:rPr lang="hr-HR" dirty="0" smtClean="0"/>
              <a:t>velika brzina ispisa </a:t>
            </a:r>
          </a:p>
          <a:p>
            <a:pPr lvl="0"/>
            <a:r>
              <a:rPr lang="hr-HR" dirty="0" smtClean="0"/>
              <a:t>dosta skupi</a:t>
            </a:r>
          </a:p>
          <a:p>
            <a:pPr lvl="0"/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8</a:t>
            </a:fld>
            <a:endParaRPr lang="hr-HR"/>
          </a:p>
        </p:txBody>
      </p:sp>
      <p:pic>
        <p:nvPicPr>
          <p:cNvPr id="6" name="Slika 5" descr="3-27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924944"/>
            <a:ext cx="3286148" cy="3245284"/>
          </a:xfrm>
          <a:prstGeom prst="rect">
            <a:avLst/>
          </a:prstGeom>
        </p:spPr>
      </p:pic>
      <p:pic>
        <p:nvPicPr>
          <p:cNvPr id="7" name="Slika 6" descr="3-25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4365104"/>
            <a:ext cx="2617915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Zvučnici i </a:t>
            </a:r>
            <a:r>
              <a:rPr lang="hr-HR" b="1" dirty="0" smtClean="0"/>
              <a:t>slušalice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85918" y="1600200"/>
            <a:ext cx="4357718" cy="4525963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uređaji zaduženi za reprodukciju zvučnih zapisa iz računala</a:t>
            </a:r>
          </a:p>
          <a:p>
            <a:r>
              <a:rPr lang="hr-HR" dirty="0" smtClean="0"/>
              <a:t>spajaju se na zvučnu karticu</a:t>
            </a:r>
          </a:p>
          <a:p>
            <a:r>
              <a:rPr lang="hr-HR" dirty="0" smtClean="0"/>
              <a:t>standardna oprema osobnoga računala</a:t>
            </a:r>
          </a:p>
          <a:p>
            <a:r>
              <a:rPr lang="hr-HR" dirty="0" smtClean="0"/>
              <a:t>vrlo je popularna kombinacija slušalica i mikrofona - kod </a:t>
            </a:r>
            <a:r>
              <a:rPr lang="hr-HR" dirty="0" err="1" smtClean="0"/>
              <a:t>npr</a:t>
            </a:r>
            <a:r>
              <a:rPr lang="hr-HR" dirty="0" smtClean="0"/>
              <a:t>. internet telefonije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9</a:t>
            </a:fld>
            <a:endParaRPr lang="hr-HR"/>
          </a:p>
        </p:txBody>
      </p:sp>
      <p:pic>
        <p:nvPicPr>
          <p:cNvPr id="6" name="Slika 5" descr="3-28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8224" y="2996952"/>
            <a:ext cx="2439024" cy="2503049"/>
          </a:xfrm>
          <a:prstGeom prst="rect">
            <a:avLst/>
          </a:prstGeom>
        </p:spPr>
      </p:pic>
      <p:pic>
        <p:nvPicPr>
          <p:cNvPr id="5122" name="Picture 2" descr="http://www.vega2000.hr/slike/velike/genius-zvucnici-sp-e120-1003023_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166" t="14866" r="12833" b="14633"/>
          <a:stretch>
            <a:fillRect/>
          </a:stretch>
        </p:blipFill>
        <p:spPr bwMode="auto">
          <a:xfrm>
            <a:off x="6357918" y="260648"/>
            <a:ext cx="2786082" cy="2618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81&quot;&gt;&lt;property id=&quot;20148&quot; value=&quot;5&quot;/&gt;&lt;property id=&quot;20300&quot; value=&quot;Slide 4 - &amp;quot;NASLOV CJELINE&amp;quot;&quot;/&gt;&lt;property id=&quot;20307&quot; value=&quot;262&quot;/&gt;&lt;/object&gt;&lt;object type=&quot;3&quot; unique_id=&quot;10210&quot;&gt;&lt;property id=&quot;20148&quot; value=&quot;5&quot;/&gt;&lt;property id=&quot;20300&quot; value=&quot;Slide 5 - &amp;quot;Podnaslov cjeline&amp;quot;&quot;/&gt;&lt;property id=&quot;20307&quot; value=&quot;271&quot;/&gt;&lt;/object&gt;&lt;object type=&quot;3&quot; unique_id=&quot;10289&quot;&gt;&lt;property id=&quot;20148&quot; value=&quot;5&quot;/&gt;&lt;property id=&quot;20300&quot; value=&quot;Slide 2 - &amp;quot;NASLOV CJELINE&amp;quot;&quot;/&gt;&lt;property id=&quot;20307&quot; value=&quot;273&quot;/&gt;&lt;/object&gt;&lt;object type=&quot;3&quot; unique_id=&quot;10290&quot;&gt;&lt;property id=&quot;20148&quot; value=&quot;5&quot;/&gt;&lt;property id=&quot;20300&quot; value=&quot;Slide 3 - &amp;quot;Podnaslov cjeline&amp;quot;&quot;/&gt;&lt;property id=&quot;20307&quot; value=&quot;275&quot;/&gt;&lt;/object&gt;&lt;object type=&quot;3&quot; unique_id=&quot;10291&quot;&gt;&lt;property id=&quot;20148&quot; value=&quot;5&quot;/&gt;&lt;property id=&quot;20300&quot; value=&quot;Slide 6 - &amp;quot;NASLOV CJELINE&amp;quot;&quot;/&gt;&lt;property id=&quot;20307&quot; value=&quot;274&quot;/&gt;&lt;/object&gt;&lt;object type=&quot;3&quot; unique_id=&quot;10314&quot;&gt;&lt;property id=&quot;20148&quot; value=&quot;5&quot;/&gt;&lt;property id=&quot;20300&quot; value=&quot;Slide 7 - &amp;quot;Podnaslov cjeline&amp;quot;&quot;/&gt;&lt;property id=&quot;20307&quot; value=&quot;276&quot;/&gt;&lt;/object&gt;&lt;object type=&quot;3&quot; unique_id=&quot;10315&quot;&gt;&lt;property id=&quot;20148&quot; value=&quot;5&quot;/&gt;&lt;property id=&quot;20300&quot; value=&quot;Slide 8 - &amp;quot;NASLOV CJELINE&amp;quot;&quot;/&gt;&lt;property id=&quot;20307&quot; value=&quot;277&quot;/&gt;&lt;/object&gt;&lt;object type=&quot;3&quot; unique_id=&quot;10316&quot;&gt;&lt;property id=&quot;20148&quot; value=&quot;5&quot;/&gt;&lt;property id=&quot;20300&quot; value=&quot;Slide 9 - &amp;quot;Podnaslov cjeline&amp;quot;&quot;/&gt;&lt;property id=&quot;20307&quot; value=&quot;278&quot;/&gt;&lt;/object&gt;&lt;object type=&quot;3&quot; unique_id=&quot;10317&quot;&gt;&lt;property id=&quot;20148&quot; value=&quot;5&quot;/&gt;&lt;property id=&quot;20300&quot; value=&quot;Slide 10 - &amp;quot;NASLOV CJELINE&amp;quot;&quot;/&gt;&lt;property id=&quot;20307&quot; value=&quot;279&quot;/&gt;&lt;/object&gt;&lt;object type=&quot;3&quot; unique_id=&quot;10318&quot;&gt;&lt;property id=&quot;20148&quot; value=&quot;5&quot;/&gt;&lt;property id=&quot;20300&quot; value=&quot;Slide 11 - &amp;quot;Podnaslov cjeline&amp;quot;&quot;/&gt;&lt;property id=&quot;20307&quot; value=&quot;280&quot;/&gt;&lt;/object&gt;&lt;object type=&quot;3&quot; unique_id=&quot;10319&quot;&gt;&lt;property id=&quot;20148&quot; value=&quot;5&quot;/&gt;&lt;property id=&quot;20300&quot; value=&quot;Slide 12 - &amp;quot;NASLOV CJELINE&amp;quot;&quot;/&gt;&lt;property id=&quot;20307&quot; value=&quot;281&quot;/&gt;&lt;/object&gt;&lt;object type=&quot;3&quot; unique_id=&quot;10320&quot;&gt;&lt;property id=&quot;20148&quot; value=&quot;5&quot;/&gt;&lt;property id=&quot;20300&quot; value=&quot;Slide 13 - &amp;quot;Podnaslov cjeline&amp;quot;&quot;/&gt;&lt;property id=&quot;20307&quot; value=&quot;282&quot;/&gt;&lt;/object&gt;&lt;object type=&quot;3&quot; unique_id=&quot;10321&quot;&gt;&lt;property id=&quot;20148&quot; value=&quot;5&quot;/&gt;&lt;property id=&quot;20300&quot; value=&quot;Slide 14 - &amp;quot;NASLOV CJELINE&amp;quot;&quot;/&gt;&lt;property id=&quot;20307&quot; value=&quot;283&quot;/&gt;&lt;/object&gt;&lt;object type=&quot;3&quot; unique_id=&quot;10322&quot;&gt;&lt;property id=&quot;20148&quot; value=&quot;5&quot;/&gt;&lt;property id=&quot;20300&quot; value=&quot;Slide 15 - &amp;quot;Podnaslov cjeline&amp;quot;&quot;/&gt;&lt;property id=&quot;20307&quot; value=&quot;284&quot;/&gt;&lt;/object&gt;&lt;object type=&quot;3&quot; unique_id=&quot;10323&quot;&gt;&lt;property id=&quot;20148&quot; value=&quot;5&quot;/&gt;&lt;property id=&quot;20300&quot; value=&quot;Slide 16 - &amp;quot;NASLOV CJELINE&amp;quot;&quot;/&gt;&lt;property id=&quot;20307&quot; value=&quot;285&quot;/&gt;&lt;/object&gt;&lt;object type=&quot;3&quot; unique_id=&quot;10324&quot;&gt;&lt;property id=&quot;20148&quot; value=&quot;5&quot;/&gt;&lt;property id=&quot;20300&quot; value=&quot;Slide 17 - &amp;quot;Podnaslov cjeline&amp;quot;&quot;/&gt;&lt;property id=&quot;20307&quot; value=&quot;286&quot;/&gt;&lt;/object&gt;&lt;object type=&quot;3&quot; unique_id=&quot;10325&quot;&gt;&lt;property id=&quot;20148&quot; value=&quot;5&quot;/&gt;&lt;property id=&quot;20300&quot; value=&quot;Slide 19 - &amp;quot;Podnaslov cjeline&amp;quot;&quot;/&gt;&lt;property id=&quot;20307&quot; value=&quot;288&quot;/&gt;&lt;/object&gt;&lt;object type=&quot;3&quot; unique_id=&quot;10326&quot;&gt;&lt;property id=&quot;20148&quot; value=&quot;5&quot;/&gt;&lt;property id=&quot;20300&quot; value=&quot;Slide 18 - &amp;quot;NASLOV CJELINE&amp;quot;&quot;/&gt;&lt;property id=&quot;20307&quot; value=&quot;287&quot;/&gt;&lt;/object&gt;&lt;object type=&quot;3&quot; unique_id=&quot;10444&quot;&gt;&lt;property id=&quot;20148&quot; value=&quot;5&quot;/&gt;&lt;property id=&quot;20300&quot; value=&quot;Slide 20 - &amp;quot;NASLOV CJELINE&amp;quot;&quot;/&gt;&lt;property id=&quot;20307&quot; value=&quot;289&quot;/&gt;&lt;/object&gt;&lt;object type=&quot;3&quot; unique_id=&quot;10445&quot;&gt;&lt;property id=&quot;20148&quot; value=&quot;5&quot;/&gt;&lt;property id=&quot;20300&quot; value=&quot;Slide 21 - &amp;quot;Podnaslov cjeline&amp;quot;&quot;/&gt;&lt;property id=&quot;20307&quot; value=&quot;290&quot;/&gt;&lt;/object&gt;&lt;object type=&quot;3&quot; unique_id=&quot;10546&quot;&gt;&lt;property id=&quot;20148&quot; value=&quot;5&quot;/&gt;&lt;property id=&quot;20300&quot; value=&quot;Slide 22 - &amp;quot;NASLOV CJELINE&amp;quot;&quot;/&gt;&lt;property id=&quot;20307&quot; value=&quot;291&quot;/&gt;&lt;/object&gt;&lt;object type=&quot;3&quot; unique_id=&quot;10547&quot;&gt;&lt;property id=&quot;20148&quot; value=&quot;5&quot;/&gt;&lt;property id=&quot;20300&quot; value=&quot;Slide 23 - &amp;quot;Podnaslov cjeline&amp;quot;&quot;/&gt;&lt;property id=&quot;20307&quot; value=&quot;292&quot;/&gt;&lt;/object&gt;&lt;object type=&quot;3&quot; unique_id=&quot;10656&quot;&gt;&lt;property id=&quot;20148&quot; value=&quot;5&quot;/&gt;&lt;property id=&quot;20300&quot; value=&quot;Slide 24 - &amp;quot;NASLOV CJELINE&amp;quot;&quot;/&gt;&lt;property id=&quot;20307&quot; value=&quot;293&quot;/&gt;&lt;/object&gt;&lt;object type=&quot;3&quot; unique_id=&quot;10657&quot;&gt;&lt;property id=&quot;20148&quot; value=&quot;5&quot;/&gt;&lt;property id=&quot;20300&quot; value=&quot;Slide 25 - &amp;quot;Podnaslov cjeline&amp;quot;&quot;/&gt;&lt;property id=&quot;20307&quot; value=&quot;294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j">
  <a:themeElements>
    <a:clrScheme name="Solsticij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67</TotalTime>
  <Words>502</Words>
  <Application>Microsoft Office PowerPoint</Application>
  <PresentationFormat>Prikaz na zaslonu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Solsticij</vt:lpstr>
      <vt:lpstr>STROJNA I PROGRAMSKA OPREMA RAČUNALA</vt:lpstr>
      <vt:lpstr>Ponavljanje</vt:lpstr>
      <vt:lpstr>Monitor</vt:lpstr>
      <vt:lpstr>Monitor</vt:lpstr>
      <vt:lpstr>Pisač</vt:lpstr>
      <vt:lpstr>Matrični pisač</vt:lpstr>
      <vt:lpstr> Tintni pisač</vt:lpstr>
      <vt:lpstr> Laserski pisač</vt:lpstr>
      <vt:lpstr>Zvučnici i slušalice</vt:lpstr>
      <vt:lpstr>Ostali uređaji</vt:lpstr>
      <vt:lpstr>Ostali uređaji</vt:lpstr>
      <vt:lpstr>Ponavljanje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OSNOVE INFORMACIJSKE I KOMUNIKACIJSKE TEHNOLOGIJE</dc:title>
  <dc:creator>prof</dc:creator>
  <cp:lastModifiedBy>Tomislav</cp:lastModifiedBy>
  <cp:revision>13</cp:revision>
  <dcterms:created xsi:type="dcterms:W3CDTF">2010-04-25T08:13:37Z</dcterms:created>
  <dcterms:modified xsi:type="dcterms:W3CDTF">2010-12-05T17:12:17Z</dcterms:modified>
</cp:coreProperties>
</file>