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73" r:id="rId2"/>
    <p:sldId id="275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4" r:id="rId12"/>
  </p:sldIdLst>
  <p:sldSz cx="9144000" cy="6858000" type="screen4x3"/>
  <p:notesSz cx="6858000" cy="9144000"/>
  <p:custDataLst>
    <p:tags r:id="rId14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21E"/>
    <a:srgbClr val="007839"/>
    <a:srgbClr val="006CAE"/>
    <a:srgbClr val="439D3D"/>
    <a:srgbClr val="9C9F2F"/>
    <a:srgbClr val="06418B"/>
    <a:srgbClr val="611F7B"/>
    <a:srgbClr val="9C25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6" autoAdjust="0"/>
    <p:restoredTop sz="94660"/>
  </p:normalViewPr>
  <p:slideViewPr>
    <p:cSldViewPr>
      <p:cViewPr varScale="1">
        <p:scale>
          <a:sx n="106" d="100"/>
          <a:sy n="106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1500-2BF1-448A-B3B5-CAE852E0D32A}" type="datetimeFigureOut">
              <a:rPr lang="sr-Latn-CS" smtClean="0"/>
              <a:pPr/>
              <a:t>5.12.2010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87805-E2B3-4F88-880E-2E794E57C7D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6ED080-9569-468D-B1AA-E11A3DB8BDA0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6E10AB-DDD5-4F9C-81CB-6F66D78E74B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1CD5C6-D113-4477-AC42-098D07FC7C37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E5843E-362E-4FE6-B022-8F758DA3378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1E0E3E-A798-4A32-A2EF-CD66216D3776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B4FEED-9C3F-4054-9109-412251D9C971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1A750C-ABBF-4908-8AB1-0210A96B53A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8104A5-0F3C-423C-94E2-237D0DD6CD32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7158D9-0015-4561-A58D-508964C8DE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D7923F-F8AB-4EC5-A771-E169C8581A28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B13F89-BD93-47B3-BF36-D373AE2C4FA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3842D7-23E2-4AA5-9DD0-0DD270626331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C86227-A84B-4C84-9DDB-F6D02AC115E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73DBE5-264E-42D8-9090-87BFEC49C80E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4EC861-9BC1-4891-9AB2-B6CA775A1FE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D9C9EE-2121-4DCE-9400-EF4A16881F80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F2228E-FE5E-46B5-BA76-2054D1E86BB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D824E9-3C7B-4D5E-8EC7-FEE6408CBAF2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48BB00-F36D-489C-AEDE-3543D5BB7F9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12/5/2010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7500938" y="214313"/>
            <a:ext cx="1357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000">
                <a:solidFill>
                  <a:schemeClr val="bg1"/>
                </a:solidFill>
                <a:latin typeface="PI Architecture" pitchFamily="2" charset="-18"/>
              </a:rPr>
              <a:t>PROFIL</a:t>
            </a:r>
          </a:p>
        </p:txBody>
      </p:sp>
      <p:sp>
        <p:nvSpPr>
          <p:cNvPr id="12" name="Rounded Rectangle 10"/>
          <p:cNvSpPr/>
          <p:nvPr/>
        </p:nvSpPr>
        <p:spPr>
          <a:xfrm>
            <a:off x="357158" y="285728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3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42860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71625" y="407972"/>
            <a:ext cx="5715000" cy="735013"/>
          </a:xfrm>
        </p:spPr>
        <p:txBody>
          <a:bodyPr>
            <a:normAutofit fontScale="90000"/>
          </a:bodyPr>
          <a:lstStyle/>
          <a:p>
            <a:r>
              <a:rPr lang="hr-HR" sz="2400" b="1" dirty="0"/>
              <a:t>STROJNA I PROGRAMSKA OPREMA RAČUNALA</a:t>
            </a:r>
            <a:endParaRPr lang="hr-HR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63" y="2247900"/>
            <a:ext cx="471487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vi-VN" sz="2400" b="1" dirty="0" smtClean="0">
                <a:solidFill>
                  <a:schemeClr val="tx1"/>
                </a:solidFill>
              </a:rPr>
              <a:t>Ulazni uređaji</a:t>
            </a:r>
            <a:endParaRPr lang="hr-H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82769"/>
            <a:ext cx="4445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Ostali </a:t>
            </a:r>
            <a:r>
              <a:rPr lang="hr-HR" b="1" dirty="0" smtClean="0"/>
              <a:t>uređaji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grafička ploča</a:t>
            </a:r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osjetilna ploha</a:t>
            </a:r>
          </a:p>
          <a:p>
            <a:pPr lvl="0"/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pic>
        <p:nvPicPr>
          <p:cNvPr id="6" name="Slika 5" descr="3-1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4345" y="1052736"/>
            <a:ext cx="3029655" cy="2519663"/>
          </a:xfrm>
          <a:prstGeom prst="rect">
            <a:avLst/>
          </a:prstGeom>
        </p:spPr>
      </p:pic>
      <p:pic>
        <p:nvPicPr>
          <p:cNvPr id="7" name="Slika 6" descr="3-1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293096"/>
            <a:ext cx="2439024" cy="182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3-18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3140968"/>
            <a:ext cx="2143140" cy="212170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Ostali </a:t>
            </a:r>
            <a:r>
              <a:rPr lang="hr-HR" b="1" dirty="0" smtClean="0"/>
              <a:t>uređaji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r-HR" dirty="0" smtClean="0"/>
          </a:p>
          <a:p>
            <a:pPr lvl="0"/>
            <a:r>
              <a:rPr lang="hr-HR" dirty="0" smtClean="0"/>
              <a:t>pametna ploča</a:t>
            </a:r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čitač crtičnog koda</a:t>
            </a:r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igraća palica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  <p:pic>
        <p:nvPicPr>
          <p:cNvPr id="7" name="Slika 6" descr="3-1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124744"/>
            <a:ext cx="3321868" cy="2214578"/>
          </a:xfrm>
          <a:prstGeom prst="rect">
            <a:avLst/>
          </a:prstGeom>
        </p:spPr>
      </p:pic>
      <p:pic>
        <p:nvPicPr>
          <p:cNvPr id="9" name="Slika 8" descr="3-20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508"/>
          <a:stretch>
            <a:fillRect/>
          </a:stretch>
        </p:blipFill>
        <p:spPr>
          <a:xfrm>
            <a:off x="4860032" y="4509120"/>
            <a:ext cx="1857785" cy="2215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i="1" dirty="0" smtClean="0"/>
              <a:t>Koja je uloga ulaznih uređaja?</a:t>
            </a:r>
          </a:p>
          <a:p>
            <a:r>
              <a:rPr lang="hr-HR" i="1" dirty="0" smtClean="0"/>
              <a:t>Koji dijelovi čovjekova tijela odgovaraju ulaznim uređajima?</a:t>
            </a:r>
            <a:endParaRPr lang="hr-HR" i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3-9 podlo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988840"/>
            <a:ext cx="5884147" cy="324695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Tipkovnica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31640" y="1412776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uređaj kojim se danas uglavnom unose znakovi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ergonomija, broj tipaka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Tipkovnica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428596" y="1456387"/>
          <a:ext cx="8572560" cy="4115754"/>
        </p:xfrm>
        <a:graphic>
          <a:graphicData uri="http://schemas.openxmlformats.org/drawingml/2006/table">
            <a:tbl>
              <a:tblPr/>
              <a:tblGrid>
                <a:gridCol w="2534496"/>
                <a:gridCol w="6038064"/>
              </a:tblGrid>
              <a:tr h="2508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Alfanumerički dio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Tipke kojima se pišu slova, interpunkcijski znakovi, brojke, posebni znakovi.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hr-HR" sz="1600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Shift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pisanje velikih slova i znaka pri vrhu tipke (, /, ), &amp;, %, *.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hr-HR" sz="1600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Caps</a:t>
                      </a:r>
                      <a:r>
                        <a:rPr lang="hr-HR" sz="16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r-HR" sz="1600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Lock</a:t>
                      </a:r>
                      <a:r>
                        <a:rPr lang="hr-HR" sz="16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pisanje velikih slova.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hr-HR" sz="16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Alt </a:t>
                      </a:r>
                      <a:r>
                        <a:rPr lang="hr-HR" sz="1600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</a:t>
                      </a:r>
                      <a:r>
                        <a:rPr lang="hr-HR" sz="16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pisanje trećega znaka pri dnu tipke, </a:t>
                      </a:r>
                      <a:r>
                        <a:rPr lang="hr-HR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npr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@, {, \, ], ~, °.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hr-HR" sz="1600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Tab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pomak </a:t>
                      </a:r>
                      <a:r>
                        <a:rPr lang="hr-HR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pokazivača 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za zadani pomak.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hr-HR" sz="1600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Backspace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briše znak ulijevo od </a:t>
                      </a:r>
                      <a:r>
                        <a:rPr lang="hr-HR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pokazivača.</a:t>
                      </a:r>
                      <a:endParaRPr lang="hr-HR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hr-HR" sz="1600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Delete</a:t>
                      </a:r>
                      <a:r>
                        <a:rPr lang="hr-HR" sz="16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briše znak udesno od </a:t>
                      </a:r>
                      <a:r>
                        <a:rPr lang="hr-HR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pokazivača.</a:t>
                      </a:r>
                      <a:endParaRPr lang="hr-HR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hr-HR" sz="16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Insert</a:t>
                      </a:r>
                      <a:r>
                        <a:rPr lang="hr-HR" sz="16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uključuje ili isključuje pretipkavanje znakova.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Numerički dio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Koristi se </a:t>
                      </a:r>
                      <a:r>
                        <a:rPr lang="hr-HR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za unos</a:t>
                      </a:r>
                      <a:r>
                        <a:rPr lang="hr-HR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r-HR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veće 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količine brojeva. Kad je isključena tipka </a:t>
                      </a:r>
                      <a:r>
                        <a:rPr lang="hr-HR" sz="1600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Num</a:t>
                      </a:r>
                      <a:r>
                        <a:rPr lang="hr-HR" sz="16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r-HR" sz="1600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Lock</a:t>
                      </a:r>
                      <a:r>
                        <a:rPr lang="hr-HR" sz="16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r-HR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tipka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služi za navigaciju.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Navigacijski dio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Služi za pomicanje </a:t>
                      </a:r>
                      <a:r>
                        <a:rPr lang="hr-HR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pokazivača 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unutar dokumenta.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Funkcijske tipke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Uloga im se mijenja ovisno o programu koji se koristi.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Tipke posebne namjene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Esc</a:t>
                      </a:r>
                      <a:r>
                        <a:rPr lang="hr-HR" sz="16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hr-HR" sz="16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Windows</a:t>
                      </a:r>
                      <a:r>
                        <a:rPr lang="hr-HR" sz="16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hr-HR" sz="16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Alt</a:t>
                      </a:r>
                      <a:r>
                        <a:rPr lang="hr-HR" sz="16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hr-HR" sz="1600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Ctrl</a:t>
                      </a: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koriste se same ili u kombinaciji.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Enter</a:t>
                      </a:r>
                      <a:endParaRPr lang="hr-HR" sz="1600" b="1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Potvrda unosa podatka ili kraj ulomka prilikom pisanja teksta.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Miš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za pomicanje pokazivača na zaslonu, odnosno zadavanje naredaba računalu pritiskom na određenu tipku vrste</a:t>
            </a:r>
          </a:p>
          <a:p>
            <a:pPr lvl="0"/>
            <a:r>
              <a:rPr lang="hr-HR" dirty="0" smtClean="0"/>
              <a:t>ergonomija, broj tipaka, oblik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pic>
        <p:nvPicPr>
          <p:cNvPr id="5" name="Slika 4" descr="3-1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861048"/>
            <a:ext cx="5487805" cy="232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3-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0"/>
            <a:ext cx="2743903" cy="192530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Skener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r-HR" dirty="0" smtClean="0"/>
              <a:t>namijenjen unosu slike</a:t>
            </a:r>
            <a:r>
              <a:rPr lang="hr-HR" b="1" dirty="0" smtClean="0"/>
              <a:t> </a:t>
            </a:r>
            <a:r>
              <a:rPr lang="hr-HR" dirty="0" smtClean="0"/>
              <a:t>s papira u računalo </a:t>
            </a:r>
          </a:p>
          <a:p>
            <a:pPr lvl="0"/>
            <a:r>
              <a:rPr lang="hr-HR" dirty="0" smtClean="0"/>
              <a:t>slike dijeli na konačan broj točkica (</a:t>
            </a:r>
            <a:r>
              <a:rPr lang="hr-HR" dirty="0" err="1" smtClean="0"/>
              <a:t>piksela</a:t>
            </a:r>
            <a:r>
              <a:rPr lang="hr-HR" dirty="0" smtClean="0"/>
              <a:t>)</a:t>
            </a:r>
          </a:p>
          <a:p>
            <a:pPr lvl="0"/>
            <a:r>
              <a:rPr lang="hr-HR" dirty="0" smtClean="0"/>
              <a:t>razlučivost (rezolucija) - ukupan broj </a:t>
            </a:r>
            <a:r>
              <a:rPr lang="hr-HR" dirty="0" err="1" smtClean="0"/>
              <a:t>piksela</a:t>
            </a:r>
            <a:r>
              <a:rPr lang="hr-HR" dirty="0" smtClean="0"/>
              <a:t> </a:t>
            </a:r>
          </a:p>
          <a:p>
            <a:r>
              <a:rPr lang="hr-HR" dirty="0" smtClean="0"/>
              <a:t>razlikujemo ih:</a:t>
            </a:r>
          </a:p>
          <a:p>
            <a:pPr lvl="1"/>
            <a:r>
              <a:rPr lang="hr-HR" dirty="0" smtClean="0"/>
              <a:t>po izvedbi (stolni, rotacijski, ručni)</a:t>
            </a:r>
          </a:p>
          <a:p>
            <a:pPr lvl="1"/>
            <a:r>
              <a:rPr lang="hr-HR" dirty="0" smtClean="0"/>
              <a:t>po maksimalnoj razlučivosti</a:t>
            </a:r>
          </a:p>
          <a:p>
            <a:pPr lvl="1"/>
            <a:r>
              <a:rPr lang="hr-HR" dirty="0" smtClean="0"/>
              <a:t>po formatu slike koju može skenirati (A3, A4)</a:t>
            </a:r>
          </a:p>
          <a:p>
            <a:pPr lvl="1"/>
            <a:r>
              <a:rPr lang="hr-HR" dirty="0" smtClean="0"/>
              <a:t>po broju (dubini) boja koje može razlučiti</a:t>
            </a:r>
          </a:p>
          <a:p>
            <a:pPr lvl="0"/>
            <a:r>
              <a:rPr lang="hr-HR" dirty="0" smtClean="0"/>
              <a:t>OCR - program za raspoznavanje teksta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Mikrofon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za prijenos zvuka u računalo </a:t>
            </a:r>
          </a:p>
          <a:p>
            <a:pPr lvl="0"/>
            <a:r>
              <a:rPr lang="hr-HR" dirty="0" smtClean="0"/>
              <a:t>s pomoću sklopova za pretvaranje analognoga signala u digitalni, ugrađenih u zvučnu karticu, zvuk se pretvara u digitalni zapis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pic>
        <p:nvPicPr>
          <p:cNvPr id="5" name="Slika 4" descr="3-1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717032"/>
            <a:ext cx="2510463" cy="1882847"/>
          </a:xfrm>
          <a:prstGeom prst="rect">
            <a:avLst/>
          </a:prstGeom>
        </p:spPr>
      </p:pic>
      <p:pic>
        <p:nvPicPr>
          <p:cNvPr id="18434" name="Picture 2" descr="http://www.dansdata.com/images/newbox/au10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2714644" cy="2190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3-13.bmp"/>
          <p:cNvPicPr>
            <a:picLocks noChangeAspect="1"/>
          </p:cNvPicPr>
          <p:nvPr/>
        </p:nvPicPr>
        <p:blipFill>
          <a:blip r:embed="rId2" cstate="print"/>
          <a:srcRect b="17143"/>
          <a:stretch>
            <a:fillRect/>
          </a:stretch>
        </p:blipFill>
        <p:spPr>
          <a:xfrm>
            <a:off x="6643670" y="-459432"/>
            <a:ext cx="2500330" cy="207170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Digitalni </a:t>
            </a:r>
            <a:r>
              <a:rPr lang="hr-HR" b="1" dirty="0" smtClean="0"/>
              <a:t>fotoaparat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r-HR" dirty="0" smtClean="0"/>
              <a:t>prizore iz okoline pretvaramo u digitalni oblik</a:t>
            </a:r>
          </a:p>
          <a:p>
            <a:pPr lvl="0"/>
            <a:r>
              <a:rPr lang="hr-HR" dirty="0" smtClean="0"/>
              <a:t>kvaliteta snimljene slike ovisi o razlučivosti fotoaparata te o broju boja koje može raspoznati</a:t>
            </a:r>
          </a:p>
          <a:p>
            <a:pPr lvl="0"/>
            <a:r>
              <a:rPr lang="hr-HR" dirty="0" smtClean="0"/>
              <a:t>razlučivost se obično izražava u </a:t>
            </a:r>
            <a:r>
              <a:rPr lang="hr-HR" dirty="0" err="1" smtClean="0"/>
              <a:t>megapikselima</a:t>
            </a:r>
            <a:r>
              <a:rPr lang="hr-HR" dirty="0" smtClean="0"/>
              <a:t>, </a:t>
            </a:r>
            <a:r>
              <a:rPr lang="hr-HR" dirty="0" err="1" smtClean="0"/>
              <a:t>npr</a:t>
            </a:r>
            <a:r>
              <a:rPr lang="hr-HR" dirty="0" smtClean="0"/>
              <a:t>. 12 </a:t>
            </a:r>
            <a:r>
              <a:rPr lang="hr-HR" dirty="0" err="1" smtClean="0"/>
              <a:t>megapiksela</a:t>
            </a:r>
            <a:r>
              <a:rPr lang="hr-HR" dirty="0" smtClean="0"/>
              <a:t> označuje fotografiju rezolucije 3968 x 2976 </a:t>
            </a:r>
            <a:r>
              <a:rPr lang="hr-HR" dirty="0" err="1" smtClean="0"/>
              <a:t>piksela</a:t>
            </a:r>
            <a:endParaRPr lang="hr-HR" dirty="0" smtClean="0"/>
          </a:p>
          <a:p>
            <a:pPr lvl="0"/>
            <a:r>
              <a:rPr lang="hr-HR" dirty="0" smtClean="0"/>
              <a:t>kapacitet memorijske kartice (GB)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3-1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573016"/>
            <a:ext cx="3048781" cy="284146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Ostali </a:t>
            </a:r>
            <a:r>
              <a:rPr lang="hr-HR" b="1" dirty="0" smtClean="0"/>
              <a:t>uređaji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digitalna kamera</a:t>
            </a:r>
          </a:p>
          <a:p>
            <a:pPr lvl="0">
              <a:buNone/>
            </a:pPr>
            <a:endParaRPr lang="hr-HR" dirty="0" smtClean="0"/>
          </a:p>
          <a:p>
            <a:pPr lvl="0">
              <a:buNone/>
            </a:pPr>
            <a:endParaRPr lang="hr-HR" dirty="0" smtClean="0"/>
          </a:p>
          <a:p>
            <a:pPr lvl="0">
              <a:buNone/>
            </a:pPr>
            <a:endParaRPr lang="hr-HR" dirty="0" smtClean="0"/>
          </a:p>
          <a:p>
            <a:pPr lvl="0">
              <a:buNone/>
            </a:pPr>
            <a:endParaRPr lang="hr-HR" dirty="0" smtClean="0"/>
          </a:p>
          <a:p>
            <a:pPr lvl="0"/>
            <a:r>
              <a:rPr lang="hr-HR" i="1" dirty="0" smtClean="0"/>
              <a:t>Web</a:t>
            </a:r>
            <a:r>
              <a:rPr lang="hr-HR" dirty="0" smtClean="0"/>
              <a:t>-kamera</a:t>
            </a:r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pic>
        <p:nvPicPr>
          <p:cNvPr id="23554" name="Picture 2" descr="http://www.prodaja-ponuda.com/slike/velike/Digitalna%20kamera%20Sony%20DCR-SX30%20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052736"/>
            <a:ext cx="3014144" cy="2493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81&quot;&gt;&lt;property id=&quot;20148&quot; value=&quot;5&quot;/&gt;&lt;property id=&quot;20300&quot; value=&quot;Slide 4 - &amp;quot;NASLOV CJELINE&amp;quot;&quot;/&gt;&lt;property id=&quot;20307&quot; value=&quot;262&quot;/&gt;&lt;/object&gt;&lt;object type=&quot;3&quot; unique_id=&quot;10210&quot;&gt;&lt;property id=&quot;20148&quot; value=&quot;5&quot;/&gt;&lt;property id=&quot;20300&quot; value=&quot;Slide 5 - &amp;quot;Podnaslov cjeline&amp;quot;&quot;/&gt;&lt;property id=&quot;20307&quot; value=&quot;271&quot;/&gt;&lt;/object&gt;&lt;object type=&quot;3&quot; unique_id=&quot;10289&quot;&gt;&lt;property id=&quot;20148&quot; value=&quot;5&quot;/&gt;&lt;property id=&quot;20300&quot; value=&quot;Slide 2 - &amp;quot;NASLOV CJELINE&amp;quot;&quot;/&gt;&lt;property id=&quot;20307&quot; value=&quot;273&quot;/&gt;&lt;/object&gt;&lt;object type=&quot;3&quot; unique_id=&quot;10290&quot;&gt;&lt;property id=&quot;20148&quot; value=&quot;5&quot;/&gt;&lt;property id=&quot;20300&quot; value=&quot;Slide 3 - &amp;quot;Podnaslov cjeline&amp;quot;&quot;/&gt;&lt;property id=&quot;20307&quot; value=&quot;275&quot;/&gt;&lt;/object&gt;&lt;object type=&quot;3&quot; unique_id=&quot;10291&quot;&gt;&lt;property id=&quot;20148&quot; value=&quot;5&quot;/&gt;&lt;property id=&quot;20300&quot; value=&quot;Slide 6 - &amp;quot;NASLOV CJELINE&amp;quot;&quot;/&gt;&lt;property id=&quot;20307&quot; value=&quot;274&quot;/&gt;&lt;/object&gt;&lt;object type=&quot;3&quot; unique_id=&quot;10314&quot;&gt;&lt;property id=&quot;20148&quot; value=&quot;5&quot;/&gt;&lt;property id=&quot;20300&quot; value=&quot;Slide 7 - &amp;quot;Podnaslov cjeline&amp;quot;&quot;/&gt;&lt;property id=&quot;20307&quot; value=&quot;276&quot;/&gt;&lt;/object&gt;&lt;object type=&quot;3&quot; unique_id=&quot;10315&quot;&gt;&lt;property id=&quot;20148&quot; value=&quot;5&quot;/&gt;&lt;property id=&quot;20300&quot; value=&quot;Slide 8 - &amp;quot;NASLOV CJELINE&amp;quot;&quot;/&gt;&lt;property id=&quot;20307&quot; value=&quot;277&quot;/&gt;&lt;/object&gt;&lt;object type=&quot;3&quot; unique_id=&quot;10316&quot;&gt;&lt;property id=&quot;20148&quot; value=&quot;5&quot;/&gt;&lt;property id=&quot;20300&quot; value=&quot;Slide 9 - &amp;quot;Podnaslov cjeline&amp;quot;&quot;/&gt;&lt;property id=&quot;20307&quot; value=&quot;278&quot;/&gt;&lt;/object&gt;&lt;object type=&quot;3&quot; unique_id=&quot;10317&quot;&gt;&lt;property id=&quot;20148&quot; value=&quot;5&quot;/&gt;&lt;property id=&quot;20300&quot; value=&quot;Slide 10 - &amp;quot;NASLOV CJELINE&amp;quot;&quot;/&gt;&lt;property id=&quot;20307&quot; value=&quot;279&quot;/&gt;&lt;/object&gt;&lt;object type=&quot;3&quot; unique_id=&quot;10318&quot;&gt;&lt;property id=&quot;20148&quot; value=&quot;5&quot;/&gt;&lt;property id=&quot;20300&quot; value=&quot;Slide 11 - &amp;quot;Podnaslov cjeline&amp;quot;&quot;/&gt;&lt;property id=&quot;20307&quot; value=&quot;280&quot;/&gt;&lt;/object&gt;&lt;object type=&quot;3&quot; unique_id=&quot;10319&quot;&gt;&lt;property id=&quot;20148&quot; value=&quot;5&quot;/&gt;&lt;property id=&quot;20300&quot; value=&quot;Slide 12 - &amp;quot;NASLOV CJELINE&amp;quot;&quot;/&gt;&lt;property id=&quot;20307&quot; value=&quot;281&quot;/&gt;&lt;/object&gt;&lt;object type=&quot;3&quot; unique_id=&quot;10320&quot;&gt;&lt;property id=&quot;20148&quot; value=&quot;5&quot;/&gt;&lt;property id=&quot;20300&quot; value=&quot;Slide 13 - &amp;quot;Podnaslov cjeline&amp;quot;&quot;/&gt;&lt;property id=&quot;20307&quot; value=&quot;282&quot;/&gt;&lt;/object&gt;&lt;object type=&quot;3&quot; unique_id=&quot;10321&quot;&gt;&lt;property id=&quot;20148&quot; value=&quot;5&quot;/&gt;&lt;property id=&quot;20300&quot; value=&quot;Slide 14 - &amp;quot;NASLOV CJELINE&amp;quot;&quot;/&gt;&lt;property id=&quot;20307&quot; value=&quot;283&quot;/&gt;&lt;/object&gt;&lt;object type=&quot;3&quot; unique_id=&quot;10322&quot;&gt;&lt;property id=&quot;20148&quot; value=&quot;5&quot;/&gt;&lt;property id=&quot;20300&quot; value=&quot;Slide 15 - &amp;quot;Podnaslov cjeline&amp;quot;&quot;/&gt;&lt;property id=&quot;20307&quot; value=&quot;284&quot;/&gt;&lt;/object&gt;&lt;object type=&quot;3&quot; unique_id=&quot;10323&quot;&gt;&lt;property id=&quot;20148&quot; value=&quot;5&quot;/&gt;&lt;property id=&quot;20300&quot; value=&quot;Slide 16 - &amp;quot;NASLOV CJELINE&amp;quot;&quot;/&gt;&lt;property id=&quot;20307&quot; value=&quot;285&quot;/&gt;&lt;/object&gt;&lt;object type=&quot;3&quot; unique_id=&quot;10324&quot;&gt;&lt;property id=&quot;20148&quot; value=&quot;5&quot;/&gt;&lt;property id=&quot;20300&quot; value=&quot;Slide 17 - &amp;quot;Podnaslov cjeline&amp;quot;&quot;/&gt;&lt;property id=&quot;20307&quot; value=&quot;286&quot;/&gt;&lt;/object&gt;&lt;object type=&quot;3&quot; unique_id=&quot;10325&quot;&gt;&lt;property id=&quot;20148&quot; value=&quot;5&quot;/&gt;&lt;property id=&quot;20300&quot; value=&quot;Slide 19 - &amp;quot;Podnaslov cjeline&amp;quot;&quot;/&gt;&lt;property id=&quot;20307&quot; value=&quot;288&quot;/&gt;&lt;/object&gt;&lt;object type=&quot;3&quot; unique_id=&quot;10326&quot;&gt;&lt;property id=&quot;20148&quot; value=&quot;5&quot;/&gt;&lt;property id=&quot;20300&quot; value=&quot;Slide 18 - &amp;quot;NASLOV CJELINE&amp;quot;&quot;/&gt;&lt;property id=&quot;20307&quot; value=&quot;287&quot;/&gt;&lt;/object&gt;&lt;object type=&quot;3&quot; unique_id=&quot;10444&quot;&gt;&lt;property id=&quot;20148&quot; value=&quot;5&quot;/&gt;&lt;property id=&quot;20300&quot; value=&quot;Slide 20 - &amp;quot;NASLOV CJELINE&amp;quot;&quot;/&gt;&lt;property id=&quot;20307&quot; value=&quot;289&quot;/&gt;&lt;/object&gt;&lt;object type=&quot;3&quot; unique_id=&quot;10445&quot;&gt;&lt;property id=&quot;20148&quot; value=&quot;5&quot;/&gt;&lt;property id=&quot;20300&quot; value=&quot;Slide 21 - &amp;quot;Podnaslov cjeline&amp;quot;&quot;/&gt;&lt;property id=&quot;20307&quot; value=&quot;290&quot;/&gt;&lt;/object&gt;&lt;object type=&quot;3&quot; unique_id=&quot;10546&quot;&gt;&lt;property id=&quot;20148&quot; value=&quot;5&quot;/&gt;&lt;property id=&quot;20300&quot; value=&quot;Slide 22 - &amp;quot;NASLOV CJELINE&amp;quot;&quot;/&gt;&lt;property id=&quot;20307&quot; value=&quot;291&quot;/&gt;&lt;/object&gt;&lt;object type=&quot;3&quot; unique_id=&quot;10547&quot;&gt;&lt;property id=&quot;20148&quot; value=&quot;5&quot;/&gt;&lt;property id=&quot;20300&quot; value=&quot;Slide 23 - &amp;quot;Podnaslov cjeline&amp;quot;&quot;/&gt;&lt;property id=&quot;20307&quot; value=&quot;292&quot;/&gt;&lt;/object&gt;&lt;object type=&quot;3&quot; unique_id=&quot;10656&quot;&gt;&lt;property id=&quot;20148&quot; value=&quot;5&quot;/&gt;&lt;property id=&quot;20300&quot; value=&quot;Slide 24 - &amp;quot;NASLOV CJELINE&amp;quot;&quot;/&gt;&lt;property id=&quot;20307&quot; value=&quot;293&quot;/&gt;&lt;/object&gt;&lt;object type=&quot;3&quot; unique_id=&quot;10657&quot;&gt;&lt;property id=&quot;20148&quot; value=&quot;5&quot;/&gt;&lt;property id=&quot;20300&quot; value=&quot;Slide 25 - &amp;quot;Podnaslov cjeline&amp;quot;&quot;/&gt;&lt;property id=&quot;20307&quot; value=&quot;29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</TotalTime>
  <Words>390</Words>
  <Application>Microsoft Office PowerPoint</Application>
  <PresentationFormat>Prikaz na zaslonu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Solsticij</vt:lpstr>
      <vt:lpstr>STROJNA I PROGRAMSKA OPREMA RAČUNALA</vt:lpstr>
      <vt:lpstr>Uvod</vt:lpstr>
      <vt:lpstr>Tipkovnica</vt:lpstr>
      <vt:lpstr>Tipkovnica</vt:lpstr>
      <vt:lpstr>Miš</vt:lpstr>
      <vt:lpstr>Skener</vt:lpstr>
      <vt:lpstr>Mikrofon</vt:lpstr>
      <vt:lpstr>Digitalni fotoaparat</vt:lpstr>
      <vt:lpstr>Ostali uređaji</vt:lpstr>
      <vt:lpstr>Ostali uređaji</vt:lpstr>
      <vt:lpstr>Ostali uređaji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INFORMACIJSKE I KOMUNIKACIJSKE TEHNOLOGIJE</dc:title>
  <dc:creator>prof</dc:creator>
  <cp:lastModifiedBy>Tomislav</cp:lastModifiedBy>
  <cp:revision>10</cp:revision>
  <dcterms:created xsi:type="dcterms:W3CDTF">2010-04-24T19:02:14Z</dcterms:created>
  <dcterms:modified xsi:type="dcterms:W3CDTF">2010-12-05T17:08:03Z</dcterms:modified>
</cp:coreProperties>
</file>