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C0785-417B-4DF4-A0EE-CEE1CB07424E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7F6D334-E7AD-4422-B2D0-2234762681F1}">
      <dgm:prSet/>
      <dgm:spPr/>
      <dgm:t>
        <a:bodyPr/>
        <a:lstStyle/>
        <a:p>
          <a:r>
            <a:rPr lang="hr-HR"/>
            <a:t>depresija, strah, panika = kaos</a:t>
          </a:r>
          <a:endParaRPr lang="en-US"/>
        </a:p>
      </dgm:t>
    </dgm:pt>
    <dgm:pt modelId="{13C08D19-8A34-467E-8099-489050AB8E8B}" type="parTrans" cxnId="{C8B65B7D-36DD-4A69-8BB8-01E0D4E26C2D}">
      <dgm:prSet/>
      <dgm:spPr/>
      <dgm:t>
        <a:bodyPr/>
        <a:lstStyle/>
        <a:p>
          <a:endParaRPr lang="en-US"/>
        </a:p>
      </dgm:t>
    </dgm:pt>
    <dgm:pt modelId="{2114B7F2-0042-437B-9DC0-0CDF611782E6}" type="sibTrans" cxnId="{C8B65B7D-36DD-4A69-8BB8-01E0D4E26C2D}">
      <dgm:prSet/>
      <dgm:spPr/>
      <dgm:t>
        <a:bodyPr/>
        <a:lstStyle/>
        <a:p>
          <a:endParaRPr lang="en-US"/>
        </a:p>
      </dgm:t>
    </dgm:pt>
    <dgm:pt modelId="{E0E50FDB-608B-42AA-B1AD-36204BFE73BD}">
      <dgm:prSet/>
      <dgm:spPr/>
      <dgm:t>
        <a:bodyPr/>
        <a:lstStyle/>
        <a:p>
          <a:r>
            <a:rPr lang="hr-HR" dirty="0"/>
            <a:t>otuđenost</a:t>
          </a:r>
          <a:endParaRPr lang="en-US" dirty="0"/>
        </a:p>
      </dgm:t>
    </dgm:pt>
    <dgm:pt modelId="{C14DCED7-AE79-4BBA-B973-6728B8BE7021}" type="parTrans" cxnId="{D63BDA64-E74E-4708-98B9-CCD2728EBC89}">
      <dgm:prSet/>
      <dgm:spPr/>
      <dgm:t>
        <a:bodyPr/>
        <a:lstStyle/>
        <a:p>
          <a:endParaRPr lang="en-US"/>
        </a:p>
      </dgm:t>
    </dgm:pt>
    <dgm:pt modelId="{C8514AD0-994B-4107-BD17-6B3F8B828B8B}" type="sibTrans" cxnId="{D63BDA64-E74E-4708-98B9-CCD2728EBC89}">
      <dgm:prSet/>
      <dgm:spPr/>
      <dgm:t>
        <a:bodyPr/>
        <a:lstStyle/>
        <a:p>
          <a:endParaRPr lang="en-US"/>
        </a:p>
      </dgm:t>
    </dgm:pt>
    <dgm:pt modelId="{AE0CCE38-D85A-4D21-8853-72299B80D91D}">
      <dgm:prSet/>
      <dgm:spPr/>
      <dgm:t>
        <a:bodyPr/>
        <a:lstStyle/>
        <a:p>
          <a:r>
            <a:rPr lang="hr-HR" dirty="0"/>
            <a:t>narušeno fizičko zdravlje </a:t>
          </a:r>
          <a:endParaRPr lang="en-US" dirty="0"/>
        </a:p>
      </dgm:t>
    </dgm:pt>
    <dgm:pt modelId="{84BA6106-AACC-466D-A73F-2C6BC43B31BD}" type="parTrans" cxnId="{2A8A48E6-933D-483B-87FD-706FCE37A0E7}">
      <dgm:prSet/>
      <dgm:spPr/>
      <dgm:t>
        <a:bodyPr/>
        <a:lstStyle/>
        <a:p>
          <a:endParaRPr lang="en-US"/>
        </a:p>
      </dgm:t>
    </dgm:pt>
    <dgm:pt modelId="{CBF1CC51-85C1-459B-964A-727E1B65A267}" type="sibTrans" cxnId="{2A8A48E6-933D-483B-87FD-706FCE37A0E7}">
      <dgm:prSet/>
      <dgm:spPr/>
      <dgm:t>
        <a:bodyPr/>
        <a:lstStyle/>
        <a:p>
          <a:endParaRPr lang="en-US"/>
        </a:p>
      </dgm:t>
    </dgm:pt>
    <dgm:pt modelId="{F5C162FD-B4E8-4B75-A542-C06464E00FAC}">
      <dgm:prSet/>
      <dgm:spPr/>
      <dgm:t>
        <a:bodyPr/>
        <a:lstStyle/>
        <a:p>
          <a:r>
            <a:rPr lang="hr-HR" dirty="0"/>
            <a:t>ljudski gubitci</a:t>
          </a:r>
          <a:endParaRPr lang="en-US" dirty="0"/>
        </a:p>
      </dgm:t>
    </dgm:pt>
    <dgm:pt modelId="{60C41DCB-7C3B-4F82-8DDF-2CE9C46E16FE}" type="parTrans" cxnId="{C38F397C-085E-4B24-B110-436CDDA5766C}">
      <dgm:prSet/>
      <dgm:spPr/>
      <dgm:t>
        <a:bodyPr/>
        <a:lstStyle/>
        <a:p>
          <a:endParaRPr lang="en-US"/>
        </a:p>
      </dgm:t>
    </dgm:pt>
    <dgm:pt modelId="{0B86ABCC-3793-4C2B-8A08-3CC809B9C3A5}" type="sibTrans" cxnId="{C38F397C-085E-4B24-B110-436CDDA5766C}">
      <dgm:prSet/>
      <dgm:spPr/>
      <dgm:t>
        <a:bodyPr/>
        <a:lstStyle/>
        <a:p>
          <a:endParaRPr lang="en-US"/>
        </a:p>
      </dgm:t>
    </dgm:pt>
    <dgm:pt modelId="{F275D0FE-6211-4C95-9255-AE7B131FAFE2}" type="pres">
      <dgm:prSet presAssocID="{B83C0785-417B-4DF4-A0EE-CEE1CB07424E}" presName="vert0" presStyleCnt="0">
        <dgm:presLayoutVars>
          <dgm:dir/>
          <dgm:animOne val="branch"/>
          <dgm:animLvl val="lvl"/>
        </dgm:presLayoutVars>
      </dgm:prSet>
      <dgm:spPr/>
    </dgm:pt>
    <dgm:pt modelId="{CA5FB22C-1623-4B1C-9485-493F0A38E49A}" type="pres">
      <dgm:prSet presAssocID="{A7F6D334-E7AD-4422-B2D0-2234762681F1}" presName="thickLine" presStyleLbl="alignNode1" presStyleIdx="0" presStyleCnt="4"/>
      <dgm:spPr/>
    </dgm:pt>
    <dgm:pt modelId="{778E50E4-E8F1-446B-B4D8-5D480D352013}" type="pres">
      <dgm:prSet presAssocID="{A7F6D334-E7AD-4422-B2D0-2234762681F1}" presName="horz1" presStyleCnt="0"/>
      <dgm:spPr/>
    </dgm:pt>
    <dgm:pt modelId="{1BF92BDE-917E-4669-8578-49C0A72A7426}" type="pres">
      <dgm:prSet presAssocID="{A7F6D334-E7AD-4422-B2D0-2234762681F1}" presName="tx1" presStyleLbl="revTx" presStyleIdx="0" presStyleCnt="4"/>
      <dgm:spPr/>
    </dgm:pt>
    <dgm:pt modelId="{5180E5D9-6211-4833-A4BD-E13218C740F6}" type="pres">
      <dgm:prSet presAssocID="{A7F6D334-E7AD-4422-B2D0-2234762681F1}" presName="vert1" presStyleCnt="0"/>
      <dgm:spPr/>
    </dgm:pt>
    <dgm:pt modelId="{56384F2D-8092-4D56-BDD7-15AB9B1FB80A}" type="pres">
      <dgm:prSet presAssocID="{E0E50FDB-608B-42AA-B1AD-36204BFE73BD}" presName="thickLine" presStyleLbl="alignNode1" presStyleIdx="1" presStyleCnt="4"/>
      <dgm:spPr/>
    </dgm:pt>
    <dgm:pt modelId="{1EC2CD1B-AFE3-40B2-8881-BF45F33E4E97}" type="pres">
      <dgm:prSet presAssocID="{E0E50FDB-608B-42AA-B1AD-36204BFE73BD}" presName="horz1" presStyleCnt="0"/>
      <dgm:spPr/>
    </dgm:pt>
    <dgm:pt modelId="{98A4DE2A-6AA1-452C-A6F1-59C050DFDE4F}" type="pres">
      <dgm:prSet presAssocID="{E0E50FDB-608B-42AA-B1AD-36204BFE73BD}" presName="tx1" presStyleLbl="revTx" presStyleIdx="1" presStyleCnt="4"/>
      <dgm:spPr/>
    </dgm:pt>
    <dgm:pt modelId="{6AD002E8-B047-441C-B78D-3530051B9231}" type="pres">
      <dgm:prSet presAssocID="{E0E50FDB-608B-42AA-B1AD-36204BFE73BD}" presName="vert1" presStyleCnt="0"/>
      <dgm:spPr/>
    </dgm:pt>
    <dgm:pt modelId="{7C707183-1DE8-4821-96D1-28ACAD83F534}" type="pres">
      <dgm:prSet presAssocID="{AE0CCE38-D85A-4D21-8853-72299B80D91D}" presName="thickLine" presStyleLbl="alignNode1" presStyleIdx="2" presStyleCnt="4"/>
      <dgm:spPr/>
    </dgm:pt>
    <dgm:pt modelId="{BCAA248C-5068-431B-BC47-D8991F608F36}" type="pres">
      <dgm:prSet presAssocID="{AE0CCE38-D85A-4D21-8853-72299B80D91D}" presName="horz1" presStyleCnt="0"/>
      <dgm:spPr/>
    </dgm:pt>
    <dgm:pt modelId="{5EE1B787-6D19-47E6-91E4-A3DADD1FA0F4}" type="pres">
      <dgm:prSet presAssocID="{AE0CCE38-D85A-4D21-8853-72299B80D91D}" presName="tx1" presStyleLbl="revTx" presStyleIdx="2" presStyleCnt="4"/>
      <dgm:spPr/>
    </dgm:pt>
    <dgm:pt modelId="{98DDDCA3-47AB-447D-9463-D70D08DD3C51}" type="pres">
      <dgm:prSet presAssocID="{AE0CCE38-D85A-4D21-8853-72299B80D91D}" presName="vert1" presStyleCnt="0"/>
      <dgm:spPr/>
    </dgm:pt>
    <dgm:pt modelId="{AA387803-4117-4396-9599-F8EB3960C06B}" type="pres">
      <dgm:prSet presAssocID="{F5C162FD-B4E8-4B75-A542-C06464E00FAC}" presName="thickLine" presStyleLbl="alignNode1" presStyleIdx="3" presStyleCnt="4"/>
      <dgm:spPr/>
    </dgm:pt>
    <dgm:pt modelId="{3425211E-ECF4-44C5-BA83-5C71E8D4FBF5}" type="pres">
      <dgm:prSet presAssocID="{F5C162FD-B4E8-4B75-A542-C06464E00FAC}" presName="horz1" presStyleCnt="0"/>
      <dgm:spPr/>
    </dgm:pt>
    <dgm:pt modelId="{D7D43299-C7DE-4FCE-BDAB-8F00A8F092F3}" type="pres">
      <dgm:prSet presAssocID="{F5C162FD-B4E8-4B75-A542-C06464E00FAC}" presName="tx1" presStyleLbl="revTx" presStyleIdx="3" presStyleCnt="4"/>
      <dgm:spPr/>
    </dgm:pt>
    <dgm:pt modelId="{62015D2F-634C-4CF7-A1A9-A2DC72BF1FF8}" type="pres">
      <dgm:prSet presAssocID="{F5C162FD-B4E8-4B75-A542-C06464E00FAC}" presName="vert1" presStyleCnt="0"/>
      <dgm:spPr/>
    </dgm:pt>
  </dgm:ptLst>
  <dgm:cxnLst>
    <dgm:cxn modelId="{50D8A620-1C67-40F7-BCF7-74A3D11DF874}" type="presOf" srcId="{F5C162FD-B4E8-4B75-A542-C06464E00FAC}" destId="{D7D43299-C7DE-4FCE-BDAB-8F00A8F092F3}" srcOrd="0" destOrd="0" presId="urn:microsoft.com/office/officeart/2008/layout/LinedList"/>
    <dgm:cxn modelId="{D63BDA64-E74E-4708-98B9-CCD2728EBC89}" srcId="{B83C0785-417B-4DF4-A0EE-CEE1CB07424E}" destId="{E0E50FDB-608B-42AA-B1AD-36204BFE73BD}" srcOrd="1" destOrd="0" parTransId="{C14DCED7-AE79-4BBA-B973-6728B8BE7021}" sibTransId="{C8514AD0-994B-4107-BD17-6B3F8B828B8B}"/>
    <dgm:cxn modelId="{09710D6D-8070-4057-AF9F-59AFEDC83A41}" type="presOf" srcId="{B83C0785-417B-4DF4-A0EE-CEE1CB07424E}" destId="{F275D0FE-6211-4C95-9255-AE7B131FAFE2}" srcOrd="0" destOrd="0" presId="urn:microsoft.com/office/officeart/2008/layout/LinedList"/>
    <dgm:cxn modelId="{C38F397C-085E-4B24-B110-436CDDA5766C}" srcId="{B83C0785-417B-4DF4-A0EE-CEE1CB07424E}" destId="{F5C162FD-B4E8-4B75-A542-C06464E00FAC}" srcOrd="3" destOrd="0" parTransId="{60C41DCB-7C3B-4F82-8DDF-2CE9C46E16FE}" sibTransId="{0B86ABCC-3793-4C2B-8A08-3CC809B9C3A5}"/>
    <dgm:cxn modelId="{C8B65B7D-36DD-4A69-8BB8-01E0D4E26C2D}" srcId="{B83C0785-417B-4DF4-A0EE-CEE1CB07424E}" destId="{A7F6D334-E7AD-4422-B2D0-2234762681F1}" srcOrd="0" destOrd="0" parTransId="{13C08D19-8A34-467E-8099-489050AB8E8B}" sibTransId="{2114B7F2-0042-437B-9DC0-0CDF611782E6}"/>
    <dgm:cxn modelId="{E3165C8E-5FB9-449E-8327-07ADF1D292F9}" type="presOf" srcId="{A7F6D334-E7AD-4422-B2D0-2234762681F1}" destId="{1BF92BDE-917E-4669-8578-49C0A72A7426}" srcOrd="0" destOrd="0" presId="urn:microsoft.com/office/officeart/2008/layout/LinedList"/>
    <dgm:cxn modelId="{3BF9A1C7-94A0-4D99-9519-43CF670097F6}" type="presOf" srcId="{AE0CCE38-D85A-4D21-8853-72299B80D91D}" destId="{5EE1B787-6D19-47E6-91E4-A3DADD1FA0F4}" srcOrd="0" destOrd="0" presId="urn:microsoft.com/office/officeart/2008/layout/LinedList"/>
    <dgm:cxn modelId="{BC4040CD-F5ED-4C1E-81C8-8FE60425A712}" type="presOf" srcId="{E0E50FDB-608B-42AA-B1AD-36204BFE73BD}" destId="{98A4DE2A-6AA1-452C-A6F1-59C050DFDE4F}" srcOrd="0" destOrd="0" presId="urn:microsoft.com/office/officeart/2008/layout/LinedList"/>
    <dgm:cxn modelId="{2A8A48E6-933D-483B-87FD-706FCE37A0E7}" srcId="{B83C0785-417B-4DF4-A0EE-CEE1CB07424E}" destId="{AE0CCE38-D85A-4D21-8853-72299B80D91D}" srcOrd="2" destOrd="0" parTransId="{84BA6106-AACC-466D-A73F-2C6BC43B31BD}" sibTransId="{CBF1CC51-85C1-459B-964A-727E1B65A267}"/>
    <dgm:cxn modelId="{C172868D-4486-4F95-AD86-EF33532F1DEB}" type="presParOf" srcId="{F275D0FE-6211-4C95-9255-AE7B131FAFE2}" destId="{CA5FB22C-1623-4B1C-9485-493F0A38E49A}" srcOrd="0" destOrd="0" presId="urn:microsoft.com/office/officeart/2008/layout/LinedList"/>
    <dgm:cxn modelId="{7C79F34C-D9C1-4FF8-844E-3FF32D375F75}" type="presParOf" srcId="{F275D0FE-6211-4C95-9255-AE7B131FAFE2}" destId="{778E50E4-E8F1-446B-B4D8-5D480D352013}" srcOrd="1" destOrd="0" presId="urn:microsoft.com/office/officeart/2008/layout/LinedList"/>
    <dgm:cxn modelId="{09A5D0CC-07F3-42FA-BD31-F70785F3C7FB}" type="presParOf" srcId="{778E50E4-E8F1-446B-B4D8-5D480D352013}" destId="{1BF92BDE-917E-4669-8578-49C0A72A7426}" srcOrd="0" destOrd="0" presId="urn:microsoft.com/office/officeart/2008/layout/LinedList"/>
    <dgm:cxn modelId="{CE263DD2-8FFC-4F19-A82E-0891CFBD8F0D}" type="presParOf" srcId="{778E50E4-E8F1-446B-B4D8-5D480D352013}" destId="{5180E5D9-6211-4833-A4BD-E13218C740F6}" srcOrd="1" destOrd="0" presId="urn:microsoft.com/office/officeart/2008/layout/LinedList"/>
    <dgm:cxn modelId="{6CD6BF14-A8F4-4760-BE77-12DA083E181C}" type="presParOf" srcId="{F275D0FE-6211-4C95-9255-AE7B131FAFE2}" destId="{56384F2D-8092-4D56-BDD7-15AB9B1FB80A}" srcOrd="2" destOrd="0" presId="urn:microsoft.com/office/officeart/2008/layout/LinedList"/>
    <dgm:cxn modelId="{2742EEFD-D94B-4C8C-8551-B5DB1AC2A7F3}" type="presParOf" srcId="{F275D0FE-6211-4C95-9255-AE7B131FAFE2}" destId="{1EC2CD1B-AFE3-40B2-8881-BF45F33E4E97}" srcOrd="3" destOrd="0" presId="urn:microsoft.com/office/officeart/2008/layout/LinedList"/>
    <dgm:cxn modelId="{863E6815-10E9-4D31-906F-B37C801123FF}" type="presParOf" srcId="{1EC2CD1B-AFE3-40B2-8881-BF45F33E4E97}" destId="{98A4DE2A-6AA1-452C-A6F1-59C050DFDE4F}" srcOrd="0" destOrd="0" presId="urn:microsoft.com/office/officeart/2008/layout/LinedList"/>
    <dgm:cxn modelId="{4B959DD9-056E-4FC1-B4E2-095018626DF6}" type="presParOf" srcId="{1EC2CD1B-AFE3-40B2-8881-BF45F33E4E97}" destId="{6AD002E8-B047-441C-B78D-3530051B9231}" srcOrd="1" destOrd="0" presId="urn:microsoft.com/office/officeart/2008/layout/LinedList"/>
    <dgm:cxn modelId="{E0F8B428-EF83-4A45-BDF3-9DAB44D7BAD2}" type="presParOf" srcId="{F275D0FE-6211-4C95-9255-AE7B131FAFE2}" destId="{7C707183-1DE8-4821-96D1-28ACAD83F534}" srcOrd="4" destOrd="0" presId="urn:microsoft.com/office/officeart/2008/layout/LinedList"/>
    <dgm:cxn modelId="{68BBF145-CB8F-46A2-8CD0-6BCA090D0ABF}" type="presParOf" srcId="{F275D0FE-6211-4C95-9255-AE7B131FAFE2}" destId="{BCAA248C-5068-431B-BC47-D8991F608F36}" srcOrd="5" destOrd="0" presId="urn:microsoft.com/office/officeart/2008/layout/LinedList"/>
    <dgm:cxn modelId="{404C4547-B258-4144-A5C0-BF899B11221A}" type="presParOf" srcId="{BCAA248C-5068-431B-BC47-D8991F608F36}" destId="{5EE1B787-6D19-47E6-91E4-A3DADD1FA0F4}" srcOrd="0" destOrd="0" presId="urn:microsoft.com/office/officeart/2008/layout/LinedList"/>
    <dgm:cxn modelId="{9DB4D942-0E17-459F-B7F0-346B960E62F4}" type="presParOf" srcId="{BCAA248C-5068-431B-BC47-D8991F608F36}" destId="{98DDDCA3-47AB-447D-9463-D70D08DD3C51}" srcOrd="1" destOrd="0" presId="urn:microsoft.com/office/officeart/2008/layout/LinedList"/>
    <dgm:cxn modelId="{21DB2761-27EE-4218-AA45-04BC86890018}" type="presParOf" srcId="{F275D0FE-6211-4C95-9255-AE7B131FAFE2}" destId="{AA387803-4117-4396-9599-F8EB3960C06B}" srcOrd="6" destOrd="0" presId="urn:microsoft.com/office/officeart/2008/layout/LinedList"/>
    <dgm:cxn modelId="{BD7BD30D-DDF5-4185-A46D-411DD10A8DD6}" type="presParOf" srcId="{F275D0FE-6211-4C95-9255-AE7B131FAFE2}" destId="{3425211E-ECF4-44C5-BA83-5C71E8D4FBF5}" srcOrd="7" destOrd="0" presId="urn:microsoft.com/office/officeart/2008/layout/LinedList"/>
    <dgm:cxn modelId="{CAFAD61F-1885-4F71-A5D1-4DF18CE8F119}" type="presParOf" srcId="{3425211E-ECF4-44C5-BA83-5C71E8D4FBF5}" destId="{D7D43299-C7DE-4FCE-BDAB-8F00A8F092F3}" srcOrd="0" destOrd="0" presId="urn:microsoft.com/office/officeart/2008/layout/LinedList"/>
    <dgm:cxn modelId="{08BF7FB2-C0F9-4985-889A-A21069D7ED46}" type="presParOf" srcId="{3425211E-ECF4-44C5-BA83-5C71E8D4FBF5}" destId="{62015D2F-634C-4CF7-A1A9-A2DC72BF1F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FB22C-1623-4B1C-9485-493F0A38E49A}">
      <dsp:nvSpPr>
        <dsp:cNvPr id="0" name=""/>
        <dsp:cNvSpPr/>
      </dsp:nvSpPr>
      <dsp:spPr>
        <a:xfrm>
          <a:off x="0" y="0"/>
          <a:ext cx="342473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F92BDE-917E-4669-8578-49C0A72A7426}">
      <dsp:nvSpPr>
        <dsp:cNvPr id="0" name=""/>
        <dsp:cNvSpPr/>
      </dsp:nvSpPr>
      <dsp:spPr>
        <a:xfrm>
          <a:off x="0" y="0"/>
          <a:ext cx="3424739" cy="1213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depresija, strah, panika = kaos</a:t>
          </a:r>
          <a:endParaRPr lang="en-US" sz="3400" kern="1200"/>
        </a:p>
      </dsp:txBody>
      <dsp:txXfrm>
        <a:off x="0" y="0"/>
        <a:ext cx="3424739" cy="1213090"/>
      </dsp:txXfrm>
    </dsp:sp>
    <dsp:sp modelId="{56384F2D-8092-4D56-BDD7-15AB9B1FB80A}">
      <dsp:nvSpPr>
        <dsp:cNvPr id="0" name=""/>
        <dsp:cNvSpPr/>
      </dsp:nvSpPr>
      <dsp:spPr>
        <a:xfrm>
          <a:off x="0" y="1213090"/>
          <a:ext cx="342473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A4DE2A-6AA1-452C-A6F1-59C050DFDE4F}">
      <dsp:nvSpPr>
        <dsp:cNvPr id="0" name=""/>
        <dsp:cNvSpPr/>
      </dsp:nvSpPr>
      <dsp:spPr>
        <a:xfrm>
          <a:off x="0" y="1213090"/>
          <a:ext cx="3424739" cy="1213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otuđenost</a:t>
          </a:r>
          <a:endParaRPr lang="en-US" sz="3400" kern="1200" dirty="0"/>
        </a:p>
      </dsp:txBody>
      <dsp:txXfrm>
        <a:off x="0" y="1213090"/>
        <a:ext cx="3424739" cy="1213090"/>
      </dsp:txXfrm>
    </dsp:sp>
    <dsp:sp modelId="{7C707183-1DE8-4821-96D1-28ACAD83F534}">
      <dsp:nvSpPr>
        <dsp:cNvPr id="0" name=""/>
        <dsp:cNvSpPr/>
      </dsp:nvSpPr>
      <dsp:spPr>
        <a:xfrm>
          <a:off x="0" y="2426181"/>
          <a:ext cx="342473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E1B787-6D19-47E6-91E4-A3DADD1FA0F4}">
      <dsp:nvSpPr>
        <dsp:cNvPr id="0" name=""/>
        <dsp:cNvSpPr/>
      </dsp:nvSpPr>
      <dsp:spPr>
        <a:xfrm>
          <a:off x="0" y="2426181"/>
          <a:ext cx="3424739" cy="1213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narušeno fizičko zdravlje </a:t>
          </a:r>
          <a:endParaRPr lang="en-US" sz="3400" kern="1200" dirty="0"/>
        </a:p>
      </dsp:txBody>
      <dsp:txXfrm>
        <a:off x="0" y="2426181"/>
        <a:ext cx="3424739" cy="1213090"/>
      </dsp:txXfrm>
    </dsp:sp>
    <dsp:sp modelId="{AA387803-4117-4396-9599-F8EB3960C06B}">
      <dsp:nvSpPr>
        <dsp:cNvPr id="0" name=""/>
        <dsp:cNvSpPr/>
      </dsp:nvSpPr>
      <dsp:spPr>
        <a:xfrm>
          <a:off x="0" y="3639271"/>
          <a:ext cx="342473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D43299-C7DE-4FCE-BDAB-8F00A8F092F3}">
      <dsp:nvSpPr>
        <dsp:cNvPr id="0" name=""/>
        <dsp:cNvSpPr/>
      </dsp:nvSpPr>
      <dsp:spPr>
        <a:xfrm>
          <a:off x="0" y="3639271"/>
          <a:ext cx="3424739" cy="1213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ljudski gubitci</a:t>
          </a:r>
          <a:endParaRPr lang="en-US" sz="3400" kern="1200" dirty="0"/>
        </a:p>
      </dsp:txBody>
      <dsp:txXfrm>
        <a:off x="0" y="3639271"/>
        <a:ext cx="3424739" cy="1213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4E278C-711A-4A65-B762-D77264E30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954C5A-4035-4DD2-B3D3-2076C4ABD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A89DD1-FB23-44F1-8E5A-47E0E575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AE391F-6CAF-4199-9DA9-007BE8E0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405AE6-1717-4DE4-8419-1273B763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89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C225B5-5DD7-4957-B13D-2F5542F4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C314D28-9A19-48A9-ADFC-427AA536E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F65F4B-48F1-4A99-A47D-F7D12DCC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D478DB-372C-4D04-909B-1DECBB40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F0C1CC-C9E8-4104-941D-FBD776D1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010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A28C72D-0AFF-421E-9869-0E1CE8DBF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449B797-830C-4C02-BD2A-77FF993A0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3A88F4-417B-41D1-86D0-C574D920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CADA95-EA22-4053-9970-5571274B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F4C26B-8504-4C7C-95EF-2066E84E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911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669A49-251B-4B19-96D4-C5112F3A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0B51EE-2B92-4569-ABF7-B5740BD90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2E925B3-F6B5-4E41-AB76-32697C90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89F4F7-ED92-4061-B9F4-9B62E148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790B3F-D50B-4F32-A3ED-26FD1935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49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E56512-699E-44AA-968C-DD729F47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EC8ADE1-AF72-4DD6-A044-575E3F6AA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980678-6140-4CE3-9B66-945E792F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0CDB9F-0E69-48CC-8E55-D82FE920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275308-78C0-4342-B7A1-19F31F5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88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F49E08-7900-4596-BB34-F0693B8F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ACADA6-3AFC-4014-9D01-B6530000F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4996344-61EC-4757-AF86-C3FB133C7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B05847-08FA-40F1-8C12-2A44F7DA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2DB4EE9-C3AA-4532-AB57-D62C1A52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F1536DB-D698-4AE4-8EAF-15D478BF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70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8BF355-B935-4672-9451-91E24158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CCA046-6DDC-4408-B2D1-C19630447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CB9C91-FE5B-464F-B5A7-12518BCFD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7A5C0D7-E497-49C0-AB71-AC4C9C046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222E2FD-BF2C-470B-A771-A001CBB76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DAE557A-757E-4E21-AED4-449839A7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90F2B7-ED70-44F1-A19B-01E39EDC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6840E8A-315C-45E0-BF24-DA6D7593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18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5BE5ED-DEE0-4D0F-91B7-3BC5E2BA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F7BA007-FD9B-4D40-BA45-AA5520AD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71D9189-9394-4177-813F-54E7388D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8869DDB-141B-43BF-A7E4-209749A7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F7F42CF-28A2-454D-9E52-F7FA23DF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49AE1A9-58F5-4971-94C0-F33ED57B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C4DBA6-930E-4575-933E-9465B186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30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EC70A2-E497-4A1B-B881-C7066CA0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C78C93-8C37-47FC-9CDA-6B3B2139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C36CA2B-4A3D-4301-BA95-353E2D53D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DF8A55-83A0-49AD-BC66-A751D085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6D9B40-CF07-49ED-902C-3FA518D5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1C8316A-BBD8-4005-A441-BD569CB0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09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62D318-7ABF-457A-A5A3-A67DD7DE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67D1B7A-1EF0-406E-8326-0A6D8EEF0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177D74B-CB16-4B94-B32A-B558B1051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3006093-8F09-4976-897F-31E84ECB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13ACF4-0D27-440D-82A1-99DEC069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AF65820-4DEE-4300-899C-AA6E2E16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872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31E5F76-1D27-4270-A77A-B22D9039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7F728D-97D9-4673-AC5B-E8A1F73C3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90CA2A-2864-4CAB-8C39-DF06B7006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F719-BC61-4BCB-BADB-EE008B0B652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DF1C1B-5899-4D7C-9232-ADEF8BA08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1C16D7-3DE3-48AC-AFE8-7AACBFB30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1AFF-EB49-4E92-87AE-2B775DDD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8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Umije%C4%87e_ratovanja" TargetMode="External"/><Relationship Id="rId2" Type="http://schemas.openxmlformats.org/officeDocument/2006/relationships/hyperlink" Target="https://mvinfo.hr/knjiga/3580/umijece-ratovanj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stor.org/stable/27899986?seq=1" TargetMode="External"/><Relationship Id="rId4" Type="http://schemas.openxmlformats.org/officeDocument/2006/relationships/hyperlink" Target="https://verbum.hr/umijece-ratovanja-63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C42C4E-9C2B-4BDB-BEBC-A42CF0E66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hr-HR" sz="5400"/>
              <a:t>UMIJEĆE RATOVANJA</a:t>
            </a:r>
            <a:br>
              <a:rPr lang="hr-HR" sz="5400"/>
            </a:br>
            <a:r>
              <a:rPr lang="hr-HR" sz="5400"/>
              <a:t>SOCIJALNO-EKONOMSKI ASPEKT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0E67E2-7F29-4151-BDDD-AFFDD78D6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hr-HR"/>
              <a:t>Gimnazija dr. Ivana Kranjčeva</a:t>
            </a:r>
          </a:p>
          <a:p>
            <a:r>
              <a:rPr lang="hr-HR"/>
              <a:t>Minja Banjac 4.A</a:t>
            </a:r>
          </a:p>
          <a:p>
            <a:endParaRPr lang="hr-HR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677C8CF-7F6D-41C6-9778-C7C25F36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OPĆENITO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BBBAD2-CECF-47CB-85FC-638C95C53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hr-HR" sz="2700"/>
              <a:t>kineski vojni traktat (opširna rasprava)</a:t>
            </a:r>
          </a:p>
          <a:p>
            <a:r>
              <a:rPr lang="hr-HR" sz="2700"/>
              <a:t>13 poglavlja (</a:t>
            </a:r>
            <a:r>
              <a:rPr lang="pl-PL" sz="2700"/>
              <a:t>svako je posvećeno jednom aspektu ratovanja)</a:t>
            </a:r>
            <a:endParaRPr lang="hr-HR" sz="2700"/>
          </a:p>
          <a:p>
            <a:r>
              <a:rPr lang="hr-HR" sz="2700"/>
              <a:t>savjeti za uspješno ratovanje </a:t>
            </a:r>
          </a:p>
          <a:p>
            <a:endParaRPr lang="hr-HR" sz="2700"/>
          </a:p>
          <a:p>
            <a:r>
              <a:rPr lang="hr-HR" sz="2700"/>
              <a:t>ne govori samo o ratu već i o miru</a:t>
            </a:r>
          </a:p>
          <a:p>
            <a:pPr marL="457200" lvl="1" indent="0">
              <a:buNone/>
            </a:pPr>
            <a:r>
              <a:rPr lang="hr-HR" sz="2700">
                <a:sym typeface="Wingdings" panose="05000000000000000000" pitchFamily="2" charset="2"/>
              </a:rPr>
              <a:t></a:t>
            </a:r>
            <a:r>
              <a:rPr lang="hr-HR" sz="2700"/>
              <a:t> ključ je za razumijevanje korijena svakog sukoba i polazište njegova rješavanja</a:t>
            </a:r>
          </a:p>
        </p:txBody>
      </p:sp>
    </p:spTree>
    <p:extLst>
      <p:ext uri="{BB962C8B-B14F-4D97-AF65-F5344CB8AC3E}">
        <p14:creationId xmlns:p14="http://schemas.microsoft.com/office/powerpoint/2010/main" val="312534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B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A0A3B8-F250-41AF-AA54-7D3F18A5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SOCIJALNO STANJE PRIJE RATA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FA20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90F166-3F07-4490-AA8B-01CE4FD44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3500212"/>
            <a:ext cx="3067356" cy="197077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FA20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84C86B-F6BD-4B8C-8C34-F7679D6EB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" r="2130" b="1"/>
          <a:stretch/>
        </p:blipFill>
        <p:spPr>
          <a:xfrm>
            <a:off x="4138970" y="3593122"/>
            <a:ext cx="3067358" cy="17849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00F6CB-CA8C-4CC3-9C9B-367299001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hr-HR" sz="2400">
                <a:solidFill>
                  <a:srgbClr val="FFFFFF"/>
                </a:solidFill>
              </a:rPr>
              <a:t>normalan i bezbrižan život prožet dnevnim problemima i sukobima </a:t>
            </a:r>
          </a:p>
          <a:p>
            <a:r>
              <a:rPr lang="hr-HR" sz="2400">
                <a:solidFill>
                  <a:srgbClr val="FFFFFF"/>
                </a:solidFill>
              </a:rPr>
              <a:t>povezanost</a:t>
            </a:r>
          </a:p>
          <a:p>
            <a:r>
              <a:rPr lang="hr-HR" sz="2400">
                <a:solidFill>
                  <a:srgbClr val="FFFFFF"/>
                </a:solidFill>
              </a:rPr>
              <a:t>opuštenost</a:t>
            </a:r>
          </a:p>
          <a:p>
            <a:endParaRPr lang="hr-HR" sz="2400">
              <a:solidFill>
                <a:srgbClr val="FFFFFF"/>
              </a:solidFill>
            </a:endParaRPr>
          </a:p>
          <a:p>
            <a:endParaRPr lang="hr-HR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8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5F7D00-9C7F-4656-9699-95A86807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SOCIJALNO STANJE ZA VRIJEME RATA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907FE9F-4B8C-475D-B0E5-9F2A5D460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85"/>
          <a:stretch/>
        </p:blipFill>
        <p:spPr>
          <a:xfrm>
            <a:off x="1808525" y="2660287"/>
            <a:ext cx="4096347" cy="364688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E31DF6F-38E9-ECED-DF54-81084CF5A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027934"/>
              </p:ext>
            </p:extLst>
          </p:nvPr>
        </p:nvGraphicFramePr>
        <p:xfrm>
          <a:off x="8029319" y="917725"/>
          <a:ext cx="3424739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65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0E9893-3920-45E3-ADB7-60FCC4C2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hr-HR" sz="3000">
                <a:solidFill>
                  <a:schemeClr val="bg1"/>
                </a:solidFill>
              </a:rPr>
              <a:t>SOCIJALNO STANJE LJUDI NAKON RATA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22B893-D4F8-4C44-9927-C8AE238DA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" r="-2" b="-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8283F39-582C-44E6-BB5C-BE325232C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1" b="-1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C49427-20A9-48A7-9AC6-B47E575E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hr-HR" sz="2200">
                <a:solidFill>
                  <a:schemeClr val="bg1"/>
                </a:solidFill>
              </a:rPr>
              <a:t>psihološki nemir</a:t>
            </a:r>
          </a:p>
          <a:p>
            <a:r>
              <a:rPr lang="hr-HR" sz="2200">
                <a:solidFill>
                  <a:schemeClr val="bg1"/>
                </a:solidFill>
              </a:rPr>
              <a:t>otuđenost</a:t>
            </a:r>
          </a:p>
          <a:p>
            <a:r>
              <a:rPr lang="hr-HR" sz="2200">
                <a:solidFill>
                  <a:schemeClr val="bg1"/>
                </a:solidFill>
              </a:rPr>
              <a:t>emocialne rane</a:t>
            </a:r>
          </a:p>
        </p:txBody>
      </p:sp>
    </p:spTree>
    <p:extLst>
      <p:ext uri="{BB962C8B-B14F-4D97-AF65-F5344CB8AC3E}">
        <p14:creationId xmlns:p14="http://schemas.microsoft.com/office/powerpoint/2010/main" val="47040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46FB1DD-61CD-48A1-9CAA-0D0755F2C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4" r="1" b="11060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36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F7F1AC-20B9-4E47-86F9-CE99C9E3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EKONOMSKO STANJE PRIJE RATA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90ABCF-0EC5-4ECF-8F69-95654C66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r>
              <a:rPr lang="hr-HR" sz="1800" dirty="0">
                <a:solidFill>
                  <a:schemeClr val="bg1"/>
                </a:solidFill>
              </a:rPr>
              <a:t>stabilna industrija</a:t>
            </a:r>
          </a:p>
          <a:p>
            <a:r>
              <a:rPr lang="hr-HR" sz="1800" dirty="0">
                <a:solidFill>
                  <a:schemeClr val="bg1"/>
                </a:solidFill>
              </a:rPr>
              <a:t>globalizacija</a:t>
            </a:r>
          </a:p>
          <a:p>
            <a:endParaRPr lang="hr-HR" sz="1800" dirty="0">
              <a:solidFill>
                <a:schemeClr val="bg1"/>
              </a:solidFill>
            </a:endParaRPr>
          </a:p>
          <a:p>
            <a:endParaRPr lang="hr-HR" sz="1800" dirty="0">
              <a:solidFill>
                <a:schemeClr val="bg1"/>
              </a:solidFill>
            </a:endParaRPr>
          </a:p>
          <a:p>
            <a:endParaRPr lang="hr-H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2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32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1DD6FB-C37B-4983-B29E-646C252C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EKONOMSKO STANJE ZA VRIJEME RATA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ED5FCF1-9A5E-41FD-A21F-AC6B082A0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8" r="10660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1ACC987-5470-4C09-99C8-3CF14DFAA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5731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D9DB437-8536-43EF-BA8E-4CE3AC181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17" r="-3" b="14796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2CEFCD-D7E1-4AB1-91E1-F8C3599E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hr-HR" sz="2200">
                <a:solidFill>
                  <a:srgbClr val="FFFFFF"/>
                </a:solidFill>
              </a:rPr>
              <a:t>ekonomska konfuzija i destabilizacija</a:t>
            </a:r>
          </a:p>
          <a:p>
            <a:r>
              <a:rPr lang="hr-HR" sz="2200">
                <a:solidFill>
                  <a:srgbClr val="FFFFFF"/>
                </a:solidFill>
              </a:rPr>
              <a:t>nezaposlenost</a:t>
            </a:r>
          </a:p>
          <a:p>
            <a:r>
              <a:rPr lang="hr-HR" sz="2200">
                <a:solidFill>
                  <a:srgbClr val="FFFFFF"/>
                </a:solidFill>
              </a:rPr>
              <a:t>pad proizvodnje</a:t>
            </a:r>
          </a:p>
          <a:p>
            <a:pPr marL="0" indent="0">
              <a:buNone/>
            </a:pPr>
            <a:endParaRPr lang="hr-HR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DE5104-9DC8-492D-95F0-12817B93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hr-HR" sz="3000">
                <a:solidFill>
                  <a:schemeClr val="bg1"/>
                </a:solidFill>
              </a:rPr>
              <a:t>EKONOMSKO STANJE NAKON RATA</a:t>
            </a: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528671-1F99-4002-90B5-C5E80838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hr-HR" sz="1900" dirty="0">
                <a:solidFill>
                  <a:schemeClr val="bg1"/>
                </a:solidFill>
              </a:rPr>
              <a:t>razorenost</a:t>
            </a:r>
          </a:p>
          <a:p>
            <a:r>
              <a:rPr lang="hr-HR" sz="1900" dirty="0">
                <a:solidFill>
                  <a:schemeClr val="bg1"/>
                </a:solidFill>
              </a:rPr>
              <a:t>financijska destabilizacija</a:t>
            </a:r>
          </a:p>
          <a:p>
            <a:r>
              <a:rPr lang="hr-HR" sz="1900" dirty="0">
                <a:solidFill>
                  <a:schemeClr val="bg1"/>
                </a:solidFill>
              </a:rPr>
              <a:t>obnova industrije</a:t>
            </a:r>
          </a:p>
          <a:p>
            <a:r>
              <a:rPr lang="hr-HR" sz="1900" dirty="0">
                <a:solidFill>
                  <a:schemeClr val="bg1"/>
                </a:solidFill>
              </a:rPr>
              <a:t>veliki industrijski gubitci</a:t>
            </a:r>
          </a:p>
          <a:p>
            <a:endParaRPr lang="hr-HR" sz="1900" dirty="0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7FE02C-F430-489A-ABB1-9AC727748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8" y="2736322"/>
            <a:ext cx="5559480" cy="33242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5239550-3310-4B14-AEDB-C7E99BB9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84" y="2527997"/>
            <a:ext cx="3674059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6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8CBD5BD-6BAA-4190-9B33-B503472A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IZVORI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87DE70-8322-4A03-B2A7-D871A60F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89918"/>
            <a:ext cx="8370393" cy="3300196"/>
          </a:xfrm>
        </p:spPr>
        <p:txBody>
          <a:bodyPr anchor="ctr">
            <a:normAutofit/>
          </a:bodyPr>
          <a:lstStyle/>
          <a:p>
            <a:r>
              <a:rPr lang="hr-HR" sz="2600">
                <a:hlinkClick r:id="rId2"/>
              </a:rPr>
              <a:t>https://mvinfo.hr/knjiga/3580/umijece-ratovanja</a:t>
            </a:r>
            <a:endParaRPr lang="hr-HR" sz="2600"/>
          </a:p>
          <a:p>
            <a:r>
              <a:rPr lang="hr-HR" sz="2600">
                <a:hlinkClick r:id="rId3"/>
              </a:rPr>
              <a:t>https://hr.wikipedia.org/wiki/Umije%C4%87e_ratovanja</a:t>
            </a:r>
            <a:endParaRPr lang="hr-HR" sz="2600"/>
          </a:p>
          <a:p>
            <a:r>
              <a:rPr lang="hr-HR" sz="2600">
                <a:hlinkClick r:id="rId4"/>
              </a:rPr>
              <a:t>https://verbum.hr/umijece-ratovanja-6301</a:t>
            </a:r>
            <a:endParaRPr lang="hr-HR" sz="2600"/>
          </a:p>
          <a:p>
            <a:r>
              <a:rPr lang="hr-HR" sz="2600">
                <a:hlinkClick r:id="rId5"/>
              </a:rPr>
              <a:t>https://www.jstor.org/stable/27899986?seq=1</a:t>
            </a:r>
            <a:endParaRPr lang="hr-HR" sz="2600"/>
          </a:p>
          <a:p>
            <a:endParaRPr lang="hr-HR" sz="2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70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181</Words>
  <Application>Microsoft Office PowerPoint</Application>
  <PresentationFormat>Široki zaslon</PresentationFormat>
  <Paragraphs>41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UMIJEĆE RATOVANJA SOCIJALNO-EKONOMSKI ASPEKT</vt:lpstr>
      <vt:lpstr>OPĆENITO</vt:lpstr>
      <vt:lpstr>SOCIJALNO STANJE PRIJE RATA</vt:lpstr>
      <vt:lpstr>SOCIJALNO STANJE ZA VRIJEME RATA</vt:lpstr>
      <vt:lpstr>SOCIJALNO STANJE LJUDI NAKON RATA</vt:lpstr>
      <vt:lpstr>EKONOMSKO STANJE PRIJE RATA</vt:lpstr>
      <vt:lpstr>EKONOMSKO STANJE ZA VRIJEME RATA</vt:lpstr>
      <vt:lpstr>EKONOMSKO STANJE NAKON RATA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UMIJEĆE RATOVANJA SOCIJALNO-EKONOMSKI ASPEKT</dc:title>
  <dc:creator>Minja Banjac</dc:creator>
  <cp:lastModifiedBy>Minja Banjac</cp:lastModifiedBy>
  <cp:revision>6</cp:revision>
  <dcterms:created xsi:type="dcterms:W3CDTF">2022-05-05T14:38:26Z</dcterms:created>
  <dcterms:modified xsi:type="dcterms:W3CDTF">2022-05-13T13:58:58Z</dcterms:modified>
</cp:coreProperties>
</file>