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0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4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5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3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7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4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5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9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5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01" r:id="rId8"/>
    <p:sldLayoutId id="2147483702" r:id="rId9"/>
    <p:sldLayoutId id="2147483703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senza.com/2020/02/humans-love-violence-gandhi-and-the-world-economic-foru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A close-up of a fist&#10;&#10;Description automatically generated">
            <a:extLst>
              <a:ext uri="{FF2B5EF4-FFF2-40B4-BE49-F238E27FC236}">
                <a16:creationId xmlns:a16="http://schemas.microsoft.com/office/drawing/2014/main" id="{2C16488A-2B43-626A-464C-10C3637315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70" b="12677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B44F53-3C0C-F726-9FCA-5104CEB5A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hr-HR" sz="5200">
                <a:solidFill>
                  <a:srgbClr val="FFFFFF"/>
                </a:solidFill>
              </a:rPr>
              <a:t>Sukobi i nasilje</a:t>
            </a:r>
            <a:endParaRPr lang="en-GB" sz="52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26418-3273-E7B9-4B01-C6380510C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r>
              <a:rPr lang="hr-HR" sz="2200">
                <a:solidFill>
                  <a:srgbClr val="FFFFFF"/>
                </a:solidFill>
              </a:rPr>
              <a:t>Hana Grgec, 1. a</a:t>
            </a:r>
            <a:endParaRPr lang="en-GB" sz="22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29E40-665A-EC1D-1747-5CE32F404BD6}"/>
              </a:ext>
            </a:extLst>
          </p:cNvPr>
          <p:cNvSpPr txBox="1"/>
          <p:nvPr/>
        </p:nvSpPr>
        <p:spPr>
          <a:xfrm>
            <a:off x="10005183" y="6656569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pressenza.com/2020/02/humans-love-violence-gandhi-and-the-world-economic-foru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9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41" name="Rectangle 103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42" name="Group 1034">
            <a:extLst>
              <a:ext uri="{FF2B5EF4-FFF2-40B4-BE49-F238E27FC236}">
                <a16:creationId xmlns:a16="http://schemas.microsoft.com/office/drawing/2014/main" id="{8B308828-4749-4D6D-9CEA-433D2BD2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036" name="Picture 1035">
              <a:extLst>
                <a:ext uri="{FF2B5EF4-FFF2-40B4-BE49-F238E27FC236}">
                  <a16:creationId xmlns:a16="http://schemas.microsoft.com/office/drawing/2014/main" id="{FA43358F-8AF6-45AF-B1D4-3EA84DDE7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037" name="Picture 1036">
              <a:extLst>
                <a:ext uri="{FF2B5EF4-FFF2-40B4-BE49-F238E27FC236}">
                  <a16:creationId xmlns:a16="http://schemas.microsoft.com/office/drawing/2014/main" id="{33B887FE-73E4-4849-9FF5-BEBA04068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05628-FE8F-740F-34E9-1222310E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0"/>
            <a:ext cx="5410200" cy="1997075"/>
          </a:xfrm>
        </p:spPr>
        <p:txBody>
          <a:bodyPr>
            <a:normAutofit/>
          </a:bodyPr>
          <a:lstStyle/>
          <a:p>
            <a:r>
              <a:rPr lang="hr-HR" sz="3600"/>
              <a:t>Sadržaj</a:t>
            </a:r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4A352-1B5F-2FB6-8FD9-8091E7B9F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200400"/>
            <a:ext cx="5410200" cy="2590800"/>
          </a:xfrm>
        </p:spPr>
        <p:txBody>
          <a:bodyPr>
            <a:normAutofit/>
          </a:bodyPr>
          <a:lstStyle/>
          <a:p>
            <a:r>
              <a:rPr lang="hr-HR" sz="1800" dirty="0"/>
              <a:t>sukob i nasilje u odnosima</a:t>
            </a:r>
          </a:p>
          <a:p>
            <a:r>
              <a:rPr lang="hr-HR" sz="1800" dirty="0"/>
              <a:t>nasilje u državi</a:t>
            </a:r>
          </a:p>
          <a:p>
            <a:r>
              <a:rPr lang="hr-HR" sz="1800" dirty="0"/>
              <a:t>urođeno i naučeno nasilje</a:t>
            </a:r>
          </a:p>
          <a:p>
            <a:r>
              <a:rPr lang="hr-HR" sz="1800" dirty="0"/>
              <a:t>rješavanje sukoba</a:t>
            </a:r>
          </a:p>
          <a:p>
            <a:r>
              <a:rPr lang="hr-HR" sz="1800" dirty="0"/>
              <a:t>literatura</a:t>
            </a:r>
          </a:p>
        </p:txBody>
      </p:sp>
      <p:pic>
        <p:nvPicPr>
          <p:cNvPr id="1026" name="Picture 2" descr="Sukob interesa | USLUGA d.o.o. za vodoopskrbu i odvodnju">
            <a:extLst>
              <a:ext uri="{FF2B5EF4-FFF2-40B4-BE49-F238E27FC236}">
                <a16:creationId xmlns:a16="http://schemas.microsoft.com/office/drawing/2014/main" id="{1904CBD5-189C-1D47-6380-87E1CD94E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9820" y="2049462"/>
            <a:ext cx="5338951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1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ACC3-2213-5437-CBFF-B63F68A98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Sukob i nasilje u odnosima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2854A-1315-837E-734D-8AC73FC9D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Sukob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C4D93-FEC5-56AB-E935-0AB0C812C4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000" dirty="0"/>
              <a:t>prekid međuljudskih odnosa</a:t>
            </a:r>
          </a:p>
          <a:p>
            <a:r>
              <a:rPr lang="hr-HR" sz="2000" dirty="0"/>
              <a:t>težnja za moći/borba za prevlast</a:t>
            </a:r>
          </a:p>
          <a:p>
            <a:r>
              <a:rPr lang="hr-HR" sz="2000" dirty="0"/>
              <a:t>teorije sukoba: - teorije individualnih     		      obilježja</a:t>
            </a:r>
          </a:p>
          <a:p>
            <a:pPr marL="0" indent="0">
              <a:buNone/>
            </a:pPr>
            <a:r>
              <a:rPr lang="hr-HR" sz="2000" dirty="0"/>
              <a:t>                                - teorije društvenih procesa</a:t>
            </a:r>
          </a:p>
          <a:p>
            <a:pPr marL="0" indent="0">
              <a:buNone/>
            </a:pPr>
            <a:r>
              <a:rPr lang="hr-HR" sz="2000" dirty="0"/>
              <a:t>                                - društveno-strukturalne        		      teorije</a:t>
            </a:r>
          </a:p>
          <a:p>
            <a:pPr marL="0" indent="0">
              <a:buNone/>
            </a:pPr>
            <a:r>
              <a:rPr lang="hr-HR" sz="2000" dirty="0"/>
              <a:t>                                - formalne teorije/teorije   	                   igara</a:t>
            </a:r>
          </a:p>
          <a:p>
            <a:pPr marL="0" indent="0">
              <a:buNone/>
            </a:pPr>
            <a:endParaRPr lang="hr-HR" sz="1200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CDAD97-B798-76C3-F509-3E9572F79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Nasilje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61D405-C260-D2E0-E587-8B0DC1D2F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>
            <a:normAutofit fontScale="92500" lnSpcReduction="10000"/>
          </a:bodyPr>
          <a:lstStyle/>
          <a:p>
            <a:r>
              <a:rPr lang="hr-HR" sz="2000" dirty="0"/>
              <a:t>pasivna agresija: - trajne emocionalne ozljede</a:t>
            </a:r>
          </a:p>
          <a:p>
            <a:pPr marL="0" indent="0">
              <a:buNone/>
            </a:pPr>
            <a:r>
              <a:rPr lang="hr-HR" sz="2000" dirty="0"/>
              <a:t>                                  -  trajni i intimni odnosi</a:t>
            </a:r>
          </a:p>
          <a:p>
            <a:r>
              <a:rPr lang="hr-HR" sz="2000" dirty="0"/>
              <a:t>psihičko: - verbalni napadi, vrijeđanja, prijetnje</a:t>
            </a:r>
          </a:p>
          <a:p>
            <a:pPr marL="0" indent="0">
              <a:buNone/>
            </a:pPr>
            <a:r>
              <a:rPr lang="hr-HR" sz="2000" dirty="0"/>
              <a:t>                     -  posljedice na mentalno zdravlje</a:t>
            </a:r>
          </a:p>
          <a:p>
            <a:r>
              <a:rPr lang="hr-HR" sz="2000" dirty="0"/>
              <a:t>fizičko: - seksualno nasilje</a:t>
            </a:r>
          </a:p>
          <a:p>
            <a:pPr marL="0" indent="0">
              <a:buNone/>
            </a:pPr>
            <a:r>
              <a:rPr lang="hr-HR" sz="2000" dirty="0"/>
              <a:t>                  - izravno nanošenje boli</a:t>
            </a:r>
          </a:p>
          <a:p>
            <a:pPr marL="0" indent="0">
              <a:buNone/>
            </a:pPr>
            <a:r>
              <a:rPr lang="hr-HR" sz="2000" dirty="0"/>
              <a:t>                  - dugotrajne posljedice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1446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68E8B-B83B-F370-9AE7-9227E648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Autofit/>
          </a:bodyPr>
          <a:lstStyle/>
          <a:p>
            <a:r>
              <a:rPr lang="hr-HR" sz="4400" dirty="0"/>
              <a:t>Nasilje u državi</a:t>
            </a:r>
            <a:endParaRPr lang="en-GB" sz="4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FCF174-BCEB-BDD4-9243-F12A43CCA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-128" r="6034" b="1"/>
          <a:stretch/>
        </p:blipFill>
        <p:spPr>
          <a:xfrm>
            <a:off x="5316486" y="1345676"/>
            <a:ext cx="6446307" cy="416664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85517-BC62-FB7A-8135-AA4BD5A1B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207" y="1004693"/>
            <a:ext cx="4851919" cy="487362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/>
              <a:t>teror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/>
              <a:t>ratovi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/>
              <a:t>teror odozgo: - nasilje nad građanim  </a:t>
            </a:r>
          </a:p>
          <a:p>
            <a:r>
              <a:rPr lang="hr-HR" sz="1900" dirty="0"/>
              <a:t>                               od vladajućih</a:t>
            </a:r>
          </a:p>
          <a:p>
            <a:r>
              <a:rPr lang="hr-HR" sz="1900" dirty="0"/>
              <a:t>                              - totalitarne države</a:t>
            </a:r>
          </a:p>
          <a:p>
            <a:r>
              <a:rPr lang="hr-HR" sz="1900" dirty="0"/>
              <a:t>                              - strahovlada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900" dirty="0"/>
              <a:t>teror odozdo: - nasilje nad građanima i</a:t>
            </a:r>
          </a:p>
          <a:p>
            <a:pPr lvl="1"/>
            <a:r>
              <a:rPr lang="hr-HR" sz="1700" dirty="0"/>
              <a:t>                     </a:t>
            </a:r>
            <a:r>
              <a:rPr lang="hr-HR" sz="1900" dirty="0"/>
              <a:t>     vlasti (napadi, otmice...)</a:t>
            </a:r>
          </a:p>
          <a:p>
            <a:pPr lvl="1"/>
            <a:r>
              <a:rPr lang="hr-HR" sz="1700" dirty="0"/>
              <a:t>                          </a:t>
            </a:r>
            <a:r>
              <a:rPr lang="hr-HR" sz="1900" dirty="0"/>
              <a:t>- terotističke države</a:t>
            </a:r>
          </a:p>
          <a:p>
            <a:pPr lvl="1"/>
            <a:r>
              <a:rPr lang="hr-HR" sz="1900" dirty="0"/>
              <a:t>                       - globalni terorizam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44218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5B17F-B4A0-1224-8886-478A5BF4F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63570"/>
            <a:ext cx="10895106" cy="781905"/>
          </a:xfrm>
        </p:spPr>
        <p:txBody>
          <a:bodyPr/>
          <a:lstStyle/>
          <a:p>
            <a:r>
              <a:rPr lang="hr-HR" dirty="0"/>
              <a:t>Urođeno i naučeno nasilje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555D8-41EE-3539-0A2B-2ABB5591C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77" y="945475"/>
            <a:ext cx="11961845" cy="5651267"/>
          </a:xfrm>
        </p:spPr>
        <p:txBody>
          <a:bodyPr/>
          <a:lstStyle/>
          <a:p>
            <a:r>
              <a:rPr lang="hr-HR" sz="1900" dirty="0"/>
              <a:t>urođeno nasilje: životinje - agresivni instinkt</a:t>
            </a:r>
          </a:p>
          <a:p>
            <a:r>
              <a:rPr lang="hr-HR" sz="1900" dirty="0"/>
              <a:t>naučeno nasilje: – ljudski oblik ponašanja koji se uvijek može spriječiti – savjest (moralna svijest)</a:t>
            </a:r>
          </a:p>
          <a:p>
            <a:pPr marL="0" indent="0">
              <a:buNone/>
            </a:pPr>
            <a:r>
              <a:rPr lang="hr-HR" sz="1900" dirty="0"/>
              <a:t>                 	    -„Hoću li postupkom koji namjeravam poduzeti nekome nanjeti štetu?”</a:t>
            </a:r>
          </a:p>
          <a:p>
            <a:r>
              <a:rPr lang="hr-HR" sz="1900" dirty="0"/>
              <a:t>čovjek bira: -nasilno ponašanje</a:t>
            </a:r>
          </a:p>
          <a:p>
            <a:pPr marL="0" indent="0">
              <a:buNone/>
            </a:pPr>
            <a:r>
              <a:rPr lang="hr-HR" sz="1900" dirty="0"/>
              <a:t>                          -nenasilno ponašanje</a:t>
            </a:r>
          </a:p>
          <a:p>
            <a:r>
              <a:rPr lang="hr-HR" sz="1900" dirty="0"/>
              <a:t>frustracija (osjećaj razočaranja): - fizička</a:t>
            </a:r>
          </a:p>
          <a:p>
            <a:pPr marL="0" indent="0">
              <a:buNone/>
            </a:pPr>
            <a:r>
              <a:rPr lang="hr-HR" sz="1900" dirty="0"/>
              <a:t>                                                              - društvena </a:t>
            </a:r>
          </a:p>
          <a:p>
            <a:pPr marL="0" indent="0">
              <a:buNone/>
            </a:pPr>
            <a:r>
              <a:rPr lang="hr-HR" sz="1900" dirty="0"/>
              <a:t>                                                              -psihološka</a:t>
            </a:r>
          </a:p>
          <a:p>
            <a:endParaRPr lang="hr-HR" sz="1900" dirty="0"/>
          </a:p>
          <a:p>
            <a:endParaRPr lang="hr-HR" sz="1900" dirty="0"/>
          </a:p>
          <a:p>
            <a:r>
              <a:rPr lang="hr-HR" sz="1900" dirty="0"/>
              <a:t>pronalazak uzroka problema        stvaranje plana   </a:t>
            </a: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    rješavanje problema        sprječavanje posljedica</a:t>
            </a:r>
          </a:p>
          <a:p>
            <a:r>
              <a:rPr lang="hr-HR" sz="1900" dirty="0">
                <a:solidFill>
                  <a:prstClr val="black"/>
                </a:solidFill>
                <a:latin typeface="Avenir Next LT Pro"/>
              </a:rPr>
              <a:t>čovjek ima sposobnost za suosjećanje i empatiju</a:t>
            </a: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endParaRPr lang="hr-HR" sz="1900" dirty="0"/>
          </a:p>
          <a:p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A7B258-88DC-11C3-3684-FF18267E4B16}"/>
              </a:ext>
            </a:extLst>
          </p:cNvPr>
          <p:cNvCxnSpPr>
            <a:cxnSpLocks/>
          </p:cNvCxnSpPr>
          <p:nvPr/>
        </p:nvCxnSpPr>
        <p:spPr>
          <a:xfrm>
            <a:off x="3625712" y="5598366"/>
            <a:ext cx="36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09FC01-DC1F-BBA4-DDA8-DEBEE26FCB92}"/>
              </a:ext>
            </a:extLst>
          </p:cNvPr>
          <p:cNvCxnSpPr>
            <a:cxnSpLocks/>
          </p:cNvCxnSpPr>
          <p:nvPr/>
        </p:nvCxnSpPr>
        <p:spPr>
          <a:xfrm>
            <a:off x="5736000" y="5598366"/>
            <a:ext cx="36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88EF61-A394-467C-89C5-A5E65E82D4F4}"/>
              </a:ext>
            </a:extLst>
          </p:cNvPr>
          <p:cNvCxnSpPr>
            <a:cxnSpLocks/>
          </p:cNvCxnSpPr>
          <p:nvPr/>
        </p:nvCxnSpPr>
        <p:spPr>
          <a:xfrm>
            <a:off x="8465973" y="5598366"/>
            <a:ext cx="36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09C368D-C00D-9C12-F730-B7DE8CFDAE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3"/>
          <a:stretch/>
        </p:blipFill>
        <p:spPr>
          <a:xfrm>
            <a:off x="5926566" y="2459959"/>
            <a:ext cx="4854774" cy="286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4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D847A-0C99-9FB3-7FF2-4A334F157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4" y="1166327"/>
            <a:ext cx="5561105" cy="5010636"/>
          </a:xfrm>
        </p:spPr>
        <p:txBody>
          <a:bodyPr>
            <a:normAutofit/>
          </a:bodyPr>
          <a:lstStyle/>
          <a:p>
            <a:r>
              <a:rPr lang="hr-HR" sz="1900" dirty="0"/>
              <a:t>začarani krug- nasilje stvara novo nasilje</a:t>
            </a:r>
          </a:p>
          <a:p>
            <a:r>
              <a:rPr lang="hr-HR" sz="1900" dirty="0"/>
              <a:t>učenje prema modelu: opažanje </a:t>
            </a:r>
          </a:p>
          <a:p>
            <a:pPr marL="0" indent="0">
              <a:buNone/>
            </a:pPr>
            <a:r>
              <a:rPr lang="hr-HR" sz="1900" dirty="0"/>
              <a:t>                                              oponašanje</a:t>
            </a:r>
          </a:p>
          <a:p>
            <a:endParaRPr lang="hr-HR" sz="1900" dirty="0"/>
          </a:p>
          <a:p>
            <a:r>
              <a:rPr lang="hr-HR" sz="1900" dirty="0"/>
              <a:t>nasilje iz medija: -onemogućavaju suosjećanje  </a:t>
            </a:r>
          </a:p>
          <a:p>
            <a:pPr marL="0" indent="0">
              <a:buNone/>
            </a:pPr>
            <a:r>
              <a:rPr lang="hr-HR" sz="1900" dirty="0"/>
              <a:t>                                    gledatelja</a:t>
            </a:r>
          </a:p>
          <a:p>
            <a:pPr marL="0" indent="0">
              <a:buNone/>
            </a:pPr>
            <a:r>
              <a:rPr lang="hr-HR" sz="1900" dirty="0"/>
              <a:t>                                   - videoigre, serije, filmovi</a:t>
            </a:r>
          </a:p>
          <a:p>
            <a:pPr marL="0" indent="0">
              <a:buNone/>
            </a:pPr>
            <a:r>
              <a:rPr lang="hr-HR" sz="1900" dirty="0"/>
              <a:t>                                   - razvoj društvenih bolesti  </a:t>
            </a:r>
          </a:p>
          <a:p>
            <a:pPr marL="0" indent="0">
              <a:buNone/>
            </a:pPr>
            <a:r>
              <a:rPr lang="hr-HR" sz="1900" dirty="0"/>
              <a:t>                                   - narušeno mentalno zdravlje</a:t>
            </a:r>
          </a:p>
          <a:p>
            <a:pPr marL="0" indent="0">
              <a:buNone/>
            </a:pPr>
            <a:r>
              <a:rPr lang="hr-HR" sz="1900" dirty="0"/>
              <a:t>                             </a:t>
            </a:r>
            <a:endParaRPr lang="en-GB" sz="19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6218C1D-D734-BDB9-A8A0-A7D819C124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6" r="10095"/>
          <a:stretch/>
        </p:blipFill>
        <p:spPr>
          <a:xfrm>
            <a:off x="6096000" y="173129"/>
            <a:ext cx="4308050" cy="3711976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9C357F-80A4-63F4-494B-BEB519587F4D}"/>
              </a:ext>
            </a:extLst>
          </p:cNvPr>
          <p:cNvCxnSpPr>
            <a:cxnSpLocks/>
          </p:cNvCxnSpPr>
          <p:nvPr/>
        </p:nvCxnSpPr>
        <p:spPr>
          <a:xfrm>
            <a:off x="3956180" y="1940767"/>
            <a:ext cx="0" cy="2093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468631E-F670-48A5-9096-A669046F3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789" y="3429000"/>
            <a:ext cx="4184484" cy="2786866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18488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67081-5B8C-6657-B445-CC2E31A1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267097"/>
          </a:xfrm>
        </p:spPr>
        <p:txBody>
          <a:bodyPr>
            <a:normAutofit/>
          </a:bodyPr>
          <a:lstStyle/>
          <a:p>
            <a:r>
              <a:rPr lang="hr-HR" dirty="0"/>
              <a:t>Rješavanje sukoba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92C4E-73AC-EE58-07D1-32D884769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4" y="2071397"/>
            <a:ext cx="8498694" cy="4105566"/>
          </a:xfrm>
        </p:spPr>
        <p:txBody>
          <a:bodyPr>
            <a:normAutofit/>
          </a:bodyPr>
          <a:lstStyle/>
          <a:p>
            <a:r>
              <a:rPr lang="hr-HR" sz="1900" dirty="0"/>
              <a:t>argumentna rasprava – razgovor</a:t>
            </a:r>
          </a:p>
          <a:p>
            <a:r>
              <a:rPr lang="hr-HR" sz="1900" dirty="0"/>
              <a:t>konsenzus – jednoglasna odluka</a:t>
            </a:r>
          </a:p>
          <a:p>
            <a:r>
              <a:rPr lang="hr-HR" sz="1900" dirty="0"/>
              <a:t>kompromis – svaka strana izgubi nešto željeno </a:t>
            </a:r>
          </a:p>
          <a:p>
            <a:r>
              <a:rPr lang="hr-HR" sz="1900" dirty="0"/>
              <a:t>medijacija – uključivanje treće neutralne osobe</a:t>
            </a:r>
          </a:p>
          <a:p>
            <a:endParaRPr lang="hr-HR" sz="1900" dirty="0"/>
          </a:p>
          <a:p>
            <a:endParaRPr lang="hr-HR" sz="1900" dirty="0"/>
          </a:p>
          <a:p>
            <a:endParaRPr lang="hr-HR" sz="1900" dirty="0"/>
          </a:p>
          <a:p>
            <a:r>
              <a:rPr lang="hr-HR" sz="1900" dirty="0"/>
              <a:t>namjera da se nekoga povrijedi ili osjeća loše – primjenivanje nasilja!</a:t>
            </a:r>
          </a:p>
          <a:p>
            <a:endParaRPr lang="en-GB" sz="19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DA8491-C3EA-6804-125A-82857BFF68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82" y="1192235"/>
            <a:ext cx="5561012" cy="3703721"/>
          </a:xfrm>
        </p:spPr>
      </p:pic>
    </p:spTree>
    <p:extLst>
      <p:ext uri="{BB962C8B-B14F-4D97-AF65-F5344CB8AC3E}">
        <p14:creationId xmlns:p14="http://schemas.microsoft.com/office/powerpoint/2010/main" val="68648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0C172-CFBA-AE4A-3571-FB460274D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39D4C-D108-912E-C99C-D1D6AF603A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29. svibnja 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053933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336</Words>
  <Application>Microsoft Office PowerPoint</Application>
  <PresentationFormat>Widescreen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AvenirNext LT Pro Medium</vt:lpstr>
      <vt:lpstr>Sabon Next LT</vt:lpstr>
      <vt:lpstr>DappledVTI</vt:lpstr>
      <vt:lpstr>Sukobi i nasilje</vt:lpstr>
      <vt:lpstr>Sadržaj</vt:lpstr>
      <vt:lpstr>Sukob i nasilje u odnosima</vt:lpstr>
      <vt:lpstr>Nasilje u državi</vt:lpstr>
      <vt:lpstr>Urođeno i naučeno nasilje</vt:lpstr>
      <vt:lpstr>PowerPoint Presentation</vt:lpstr>
      <vt:lpstr>Rješavanje sukoba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Sukobi i nasilje</dc:title>
  <dc:creator>Hana Grgec</dc:creator>
  <cp:lastModifiedBy>Hana Grgec</cp:lastModifiedBy>
  <cp:revision>2</cp:revision>
  <dcterms:created xsi:type="dcterms:W3CDTF">2023-05-28T09:21:36Z</dcterms:created>
  <dcterms:modified xsi:type="dcterms:W3CDTF">2023-05-29T07:36:08Z</dcterms:modified>
</cp:coreProperties>
</file>