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3" r:id="rId5"/>
    <p:sldId id="259" r:id="rId6"/>
    <p:sldId id="284" r:id="rId7"/>
    <p:sldId id="260" r:id="rId8"/>
    <p:sldId id="285" r:id="rId9"/>
    <p:sldId id="261" r:id="rId10"/>
    <p:sldId id="286" r:id="rId11"/>
    <p:sldId id="262" r:id="rId12"/>
    <p:sldId id="287" r:id="rId13"/>
    <p:sldId id="263" r:id="rId14"/>
    <p:sldId id="288" r:id="rId15"/>
    <p:sldId id="264" r:id="rId16"/>
    <p:sldId id="289" r:id="rId17"/>
    <p:sldId id="265" r:id="rId18"/>
    <p:sldId id="293" r:id="rId19"/>
    <p:sldId id="269" r:id="rId20"/>
    <p:sldId id="290" r:id="rId21"/>
    <p:sldId id="266" r:id="rId22"/>
    <p:sldId id="291" r:id="rId23"/>
    <p:sldId id="267" r:id="rId24"/>
    <p:sldId id="292" r:id="rId25"/>
    <p:sldId id="268" r:id="rId26"/>
    <p:sldId id="297" r:id="rId27"/>
    <p:sldId id="296" r:id="rId28"/>
    <p:sldId id="294" r:id="rId29"/>
    <p:sldId id="270" r:id="rId30"/>
    <p:sldId id="295" r:id="rId31"/>
    <p:sldId id="271" r:id="rId32"/>
    <p:sldId id="272" r:id="rId33"/>
    <p:sldId id="273" r:id="rId34"/>
    <p:sldId id="274" r:id="rId35"/>
    <p:sldId id="275" r:id="rId36"/>
    <p:sldId id="276" r:id="rId37"/>
    <p:sldId id="277" r:id="rId38"/>
    <p:sldId id="278" r:id="rId39"/>
    <p:sldId id="279" r:id="rId40"/>
    <p:sldId id="280" r:id="rId41"/>
    <p:sldId id="281" r:id="rId42"/>
    <p:sldId id="282" r:id="rId43"/>
    <p:sldId id="298" r:id="rId44"/>
    <p:sldId id="299" r:id="rId45"/>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3366FF"/>
    <a:srgbClr val="F6C0D5"/>
    <a:srgbClr val="F5B5DA"/>
    <a:srgbClr val="F2A4C2"/>
    <a:srgbClr val="F098BA"/>
    <a:srgbClr val="FBE3EC"/>
    <a:srgbClr val="F488B6"/>
    <a:srgbClr val="F276AB"/>
    <a:srgbClr val="F9C1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rednji stil 2 - Isticanj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35" autoAdjust="0"/>
    <p:restoredTop sz="94660"/>
  </p:normalViewPr>
  <p:slideViewPr>
    <p:cSldViewPr snapToGrid="0">
      <p:cViewPr varScale="1">
        <p:scale>
          <a:sx n="69" d="100"/>
          <a:sy n="69" d="100"/>
        </p:scale>
        <p:origin x="7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hr-HR" smtClean="0"/>
              <a:t>Uredite stil naslova matrice</a:t>
            </a:r>
            <a:endParaRPr lang="hr-HR"/>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smtClean="0"/>
              <a:t>Kliknite da biste uredili stil podnaslova matrice</a:t>
            </a:r>
            <a:endParaRPr lang="hr-HR"/>
          </a:p>
        </p:txBody>
      </p:sp>
      <p:sp>
        <p:nvSpPr>
          <p:cNvPr id="4" name="Rezervirano mjesto datuma 3"/>
          <p:cNvSpPr>
            <a:spLocks noGrp="1"/>
          </p:cNvSpPr>
          <p:nvPr>
            <p:ph type="dt" sz="half" idx="10"/>
          </p:nvPr>
        </p:nvSpPr>
        <p:spPr/>
        <p:txBody>
          <a:bodyPr/>
          <a:lstStyle/>
          <a:p>
            <a:fld id="{120991F0-E726-4509-9A29-F9FDED843D11}" type="datetimeFigureOut">
              <a:rPr lang="hr-HR" smtClean="0"/>
              <a:t>19.6.2022.</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BD07BEC1-0112-45B9-B05A-8874CB48C888}" type="slidenum">
              <a:rPr lang="hr-HR" smtClean="0"/>
              <a:t>‹#›</a:t>
            </a:fld>
            <a:endParaRPr lang="hr-HR"/>
          </a:p>
        </p:txBody>
      </p:sp>
    </p:spTree>
    <p:extLst>
      <p:ext uri="{BB962C8B-B14F-4D97-AF65-F5344CB8AC3E}">
        <p14:creationId xmlns:p14="http://schemas.microsoft.com/office/powerpoint/2010/main" val="3278231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okomitog teksta 2"/>
          <p:cNvSpPr>
            <a:spLocks noGrp="1"/>
          </p:cNvSpPr>
          <p:nvPr>
            <p:ph type="body" orient="vert" idx="1"/>
          </p:nvPr>
        </p:nvSpPr>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120991F0-E726-4509-9A29-F9FDED843D11}" type="datetimeFigureOut">
              <a:rPr lang="hr-HR" smtClean="0"/>
              <a:t>19.6.2022.</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BD07BEC1-0112-45B9-B05A-8874CB48C888}" type="slidenum">
              <a:rPr lang="hr-HR" smtClean="0"/>
              <a:t>‹#›</a:t>
            </a:fld>
            <a:endParaRPr lang="hr-HR"/>
          </a:p>
        </p:txBody>
      </p:sp>
    </p:spTree>
    <p:extLst>
      <p:ext uri="{BB962C8B-B14F-4D97-AF65-F5344CB8AC3E}">
        <p14:creationId xmlns:p14="http://schemas.microsoft.com/office/powerpoint/2010/main" val="3939884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8724900" y="365125"/>
            <a:ext cx="2628900" cy="5811838"/>
          </a:xfrm>
        </p:spPr>
        <p:txBody>
          <a:bodyPr vert="eaVert"/>
          <a:lstStyle/>
          <a:p>
            <a:r>
              <a:rPr lang="hr-HR" smtClean="0"/>
              <a:t>Uredite stil naslova matrice</a:t>
            </a:r>
            <a:endParaRPr lang="hr-HR"/>
          </a:p>
        </p:txBody>
      </p:sp>
      <p:sp>
        <p:nvSpPr>
          <p:cNvPr id="3" name="Rezervirano mjesto okomitog teksta 2"/>
          <p:cNvSpPr>
            <a:spLocks noGrp="1"/>
          </p:cNvSpPr>
          <p:nvPr>
            <p:ph type="body" orient="vert" idx="1"/>
          </p:nvPr>
        </p:nvSpPr>
        <p:spPr>
          <a:xfrm>
            <a:off x="838200" y="365125"/>
            <a:ext cx="7734300" cy="5811838"/>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120991F0-E726-4509-9A29-F9FDED843D11}" type="datetimeFigureOut">
              <a:rPr lang="hr-HR" smtClean="0"/>
              <a:t>19.6.2022.</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BD07BEC1-0112-45B9-B05A-8874CB48C888}" type="slidenum">
              <a:rPr lang="hr-HR" smtClean="0"/>
              <a:t>‹#›</a:t>
            </a:fld>
            <a:endParaRPr lang="hr-HR"/>
          </a:p>
        </p:txBody>
      </p:sp>
    </p:spTree>
    <p:extLst>
      <p:ext uri="{BB962C8B-B14F-4D97-AF65-F5344CB8AC3E}">
        <p14:creationId xmlns:p14="http://schemas.microsoft.com/office/powerpoint/2010/main" val="1435721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sadržaja 2"/>
          <p:cNvSpPr>
            <a:spLocks noGrp="1"/>
          </p:cNvSpPr>
          <p:nvPr>
            <p:ph idx="1"/>
          </p:nvPr>
        </p:nvSpPr>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120991F0-E726-4509-9A29-F9FDED843D11}" type="datetimeFigureOut">
              <a:rPr lang="hr-HR" smtClean="0"/>
              <a:t>19.6.2022.</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BD07BEC1-0112-45B9-B05A-8874CB48C888}" type="slidenum">
              <a:rPr lang="hr-HR" smtClean="0"/>
              <a:t>‹#›</a:t>
            </a:fld>
            <a:endParaRPr lang="hr-HR"/>
          </a:p>
        </p:txBody>
      </p:sp>
    </p:spTree>
    <p:extLst>
      <p:ext uri="{BB962C8B-B14F-4D97-AF65-F5344CB8AC3E}">
        <p14:creationId xmlns:p14="http://schemas.microsoft.com/office/powerpoint/2010/main" val="3276263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hr-HR" smtClean="0"/>
              <a:t>Uredite stil naslova matrice</a:t>
            </a:r>
            <a:endParaRPr lang="hr-HR"/>
          </a:p>
        </p:txBody>
      </p:sp>
      <p:sp>
        <p:nvSpPr>
          <p:cNvPr id="3" name="Rezervirano mjesto tekst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smtClean="0"/>
              <a:t>Uredite stilove teksta matrice</a:t>
            </a:r>
          </a:p>
        </p:txBody>
      </p:sp>
      <p:sp>
        <p:nvSpPr>
          <p:cNvPr id="4" name="Rezervirano mjesto datuma 3"/>
          <p:cNvSpPr>
            <a:spLocks noGrp="1"/>
          </p:cNvSpPr>
          <p:nvPr>
            <p:ph type="dt" sz="half" idx="10"/>
          </p:nvPr>
        </p:nvSpPr>
        <p:spPr/>
        <p:txBody>
          <a:bodyPr/>
          <a:lstStyle/>
          <a:p>
            <a:fld id="{120991F0-E726-4509-9A29-F9FDED843D11}" type="datetimeFigureOut">
              <a:rPr lang="hr-HR" smtClean="0"/>
              <a:t>19.6.2022.</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BD07BEC1-0112-45B9-B05A-8874CB48C888}" type="slidenum">
              <a:rPr lang="hr-HR" smtClean="0"/>
              <a:t>‹#›</a:t>
            </a:fld>
            <a:endParaRPr lang="hr-HR"/>
          </a:p>
        </p:txBody>
      </p:sp>
    </p:spTree>
    <p:extLst>
      <p:ext uri="{BB962C8B-B14F-4D97-AF65-F5344CB8AC3E}">
        <p14:creationId xmlns:p14="http://schemas.microsoft.com/office/powerpoint/2010/main" val="854926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sadržaja 2"/>
          <p:cNvSpPr>
            <a:spLocks noGrp="1"/>
          </p:cNvSpPr>
          <p:nvPr>
            <p:ph sz="half" idx="1"/>
          </p:nvPr>
        </p:nvSpPr>
        <p:spPr>
          <a:xfrm>
            <a:off x="838200" y="1825625"/>
            <a:ext cx="5181600" cy="4351338"/>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half" idx="2"/>
          </p:nvPr>
        </p:nvSpPr>
        <p:spPr>
          <a:xfrm>
            <a:off x="6172200" y="1825625"/>
            <a:ext cx="5181600" cy="4351338"/>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datuma 4"/>
          <p:cNvSpPr>
            <a:spLocks noGrp="1"/>
          </p:cNvSpPr>
          <p:nvPr>
            <p:ph type="dt" sz="half" idx="10"/>
          </p:nvPr>
        </p:nvSpPr>
        <p:spPr/>
        <p:txBody>
          <a:bodyPr/>
          <a:lstStyle/>
          <a:p>
            <a:fld id="{120991F0-E726-4509-9A29-F9FDED843D11}" type="datetimeFigureOut">
              <a:rPr lang="hr-HR" smtClean="0"/>
              <a:t>19.6.2022.</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BD07BEC1-0112-45B9-B05A-8874CB48C888}" type="slidenum">
              <a:rPr lang="hr-HR" smtClean="0"/>
              <a:t>‹#›</a:t>
            </a:fld>
            <a:endParaRPr lang="hr-HR"/>
          </a:p>
        </p:txBody>
      </p:sp>
    </p:spTree>
    <p:extLst>
      <p:ext uri="{BB962C8B-B14F-4D97-AF65-F5344CB8AC3E}">
        <p14:creationId xmlns:p14="http://schemas.microsoft.com/office/powerpoint/2010/main" val="1424459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hr-HR" smtClean="0"/>
              <a:t>Uredite stil naslova matrice</a:t>
            </a:r>
            <a:endParaRPr lang="hr-HR"/>
          </a:p>
        </p:txBody>
      </p:sp>
      <p:sp>
        <p:nvSpPr>
          <p:cNvPr id="3" name="Rezervirano mjesto tekst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Rezervirano mjesto sadržaja 3"/>
          <p:cNvSpPr>
            <a:spLocks noGrp="1"/>
          </p:cNvSpPr>
          <p:nvPr>
            <p:ph sz="half" idx="2"/>
          </p:nvPr>
        </p:nvSpPr>
        <p:spPr>
          <a:xfrm>
            <a:off x="839788" y="2505075"/>
            <a:ext cx="5157787" cy="3684588"/>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tekst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Rezervirano mjesto sadržaja 5"/>
          <p:cNvSpPr>
            <a:spLocks noGrp="1"/>
          </p:cNvSpPr>
          <p:nvPr>
            <p:ph sz="quarter" idx="4"/>
          </p:nvPr>
        </p:nvSpPr>
        <p:spPr>
          <a:xfrm>
            <a:off x="6172200" y="2505075"/>
            <a:ext cx="5183188" cy="3684588"/>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7" name="Rezervirano mjesto datuma 6"/>
          <p:cNvSpPr>
            <a:spLocks noGrp="1"/>
          </p:cNvSpPr>
          <p:nvPr>
            <p:ph type="dt" sz="half" idx="10"/>
          </p:nvPr>
        </p:nvSpPr>
        <p:spPr/>
        <p:txBody>
          <a:bodyPr/>
          <a:lstStyle/>
          <a:p>
            <a:fld id="{120991F0-E726-4509-9A29-F9FDED843D11}" type="datetimeFigureOut">
              <a:rPr lang="hr-HR" smtClean="0"/>
              <a:t>19.6.2022.</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BD07BEC1-0112-45B9-B05A-8874CB48C888}" type="slidenum">
              <a:rPr lang="hr-HR" smtClean="0"/>
              <a:t>‹#›</a:t>
            </a:fld>
            <a:endParaRPr lang="hr-HR"/>
          </a:p>
        </p:txBody>
      </p:sp>
    </p:spTree>
    <p:extLst>
      <p:ext uri="{BB962C8B-B14F-4D97-AF65-F5344CB8AC3E}">
        <p14:creationId xmlns:p14="http://schemas.microsoft.com/office/powerpoint/2010/main" val="1783733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datuma 2"/>
          <p:cNvSpPr>
            <a:spLocks noGrp="1"/>
          </p:cNvSpPr>
          <p:nvPr>
            <p:ph type="dt" sz="half" idx="10"/>
          </p:nvPr>
        </p:nvSpPr>
        <p:spPr/>
        <p:txBody>
          <a:bodyPr/>
          <a:lstStyle/>
          <a:p>
            <a:fld id="{120991F0-E726-4509-9A29-F9FDED843D11}" type="datetimeFigureOut">
              <a:rPr lang="hr-HR" smtClean="0"/>
              <a:t>19.6.2022.</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BD07BEC1-0112-45B9-B05A-8874CB48C888}" type="slidenum">
              <a:rPr lang="hr-HR" smtClean="0"/>
              <a:t>‹#›</a:t>
            </a:fld>
            <a:endParaRPr lang="hr-HR"/>
          </a:p>
        </p:txBody>
      </p:sp>
    </p:spTree>
    <p:extLst>
      <p:ext uri="{BB962C8B-B14F-4D97-AF65-F5344CB8AC3E}">
        <p14:creationId xmlns:p14="http://schemas.microsoft.com/office/powerpoint/2010/main" val="1444831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120991F0-E726-4509-9A29-F9FDED843D11}" type="datetimeFigureOut">
              <a:rPr lang="hr-HR" smtClean="0"/>
              <a:t>19.6.2022.</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BD07BEC1-0112-45B9-B05A-8874CB48C888}" type="slidenum">
              <a:rPr lang="hr-HR" smtClean="0"/>
              <a:t>‹#›</a:t>
            </a:fld>
            <a:endParaRPr lang="hr-HR"/>
          </a:p>
        </p:txBody>
      </p:sp>
    </p:spTree>
    <p:extLst>
      <p:ext uri="{BB962C8B-B14F-4D97-AF65-F5344CB8AC3E}">
        <p14:creationId xmlns:p14="http://schemas.microsoft.com/office/powerpoint/2010/main" val="3328595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hr-HR" smtClean="0"/>
              <a:t>Uredite stil naslova matrice</a:t>
            </a:r>
            <a:endParaRPr lang="hr-HR"/>
          </a:p>
        </p:txBody>
      </p:sp>
      <p:sp>
        <p:nvSpPr>
          <p:cNvPr id="3" name="Rezervirano mjesto sadržaja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tekst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Rezervirano mjesto datuma 4"/>
          <p:cNvSpPr>
            <a:spLocks noGrp="1"/>
          </p:cNvSpPr>
          <p:nvPr>
            <p:ph type="dt" sz="half" idx="10"/>
          </p:nvPr>
        </p:nvSpPr>
        <p:spPr/>
        <p:txBody>
          <a:bodyPr/>
          <a:lstStyle/>
          <a:p>
            <a:fld id="{120991F0-E726-4509-9A29-F9FDED843D11}" type="datetimeFigureOut">
              <a:rPr lang="hr-HR" smtClean="0"/>
              <a:t>19.6.2022.</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BD07BEC1-0112-45B9-B05A-8874CB48C888}" type="slidenum">
              <a:rPr lang="hr-HR" smtClean="0"/>
              <a:t>‹#›</a:t>
            </a:fld>
            <a:endParaRPr lang="hr-HR"/>
          </a:p>
        </p:txBody>
      </p:sp>
    </p:spTree>
    <p:extLst>
      <p:ext uri="{BB962C8B-B14F-4D97-AF65-F5344CB8AC3E}">
        <p14:creationId xmlns:p14="http://schemas.microsoft.com/office/powerpoint/2010/main" val="4185158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hr-HR" smtClean="0"/>
              <a:t>Uredite stil naslova matrice</a:t>
            </a:r>
            <a:endParaRPr lang="hr-HR"/>
          </a:p>
        </p:txBody>
      </p:sp>
      <p:sp>
        <p:nvSpPr>
          <p:cNvPr id="3" name="Rezervirano mjesto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Rezervirano mjesto datuma 4"/>
          <p:cNvSpPr>
            <a:spLocks noGrp="1"/>
          </p:cNvSpPr>
          <p:nvPr>
            <p:ph type="dt" sz="half" idx="10"/>
          </p:nvPr>
        </p:nvSpPr>
        <p:spPr/>
        <p:txBody>
          <a:bodyPr/>
          <a:lstStyle/>
          <a:p>
            <a:fld id="{120991F0-E726-4509-9A29-F9FDED843D11}" type="datetimeFigureOut">
              <a:rPr lang="hr-HR" smtClean="0"/>
              <a:t>19.6.2022.</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BD07BEC1-0112-45B9-B05A-8874CB48C888}" type="slidenum">
              <a:rPr lang="hr-HR" smtClean="0"/>
              <a:t>‹#›</a:t>
            </a:fld>
            <a:endParaRPr lang="hr-HR"/>
          </a:p>
        </p:txBody>
      </p:sp>
    </p:spTree>
    <p:extLst>
      <p:ext uri="{BB962C8B-B14F-4D97-AF65-F5344CB8AC3E}">
        <p14:creationId xmlns:p14="http://schemas.microsoft.com/office/powerpoint/2010/main" val="1583178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5000"/>
            <a:lum/>
          </a:blip>
          <a:srcRect/>
          <a:stretch>
            <a:fillRect t="-13000" b="-13000"/>
          </a:stretch>
        </a:blipFill>
        <a:effectLst/>
      </p:bgPr>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r-HR" smtClean="0"/>
              <a:t>Uredite stil naslova matrice</a:t>
            </a:r>
            <a:endParaRPr lang="hr-HR"/>
          </a:p>
        </p:txBody>
      </p:sp>
      <p:sp>
        <p:nvSpPr>
          <p:cNvPr id="3" name="Rezervirano mjesto tekst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0991F0-E726-4509-9A29-F9FDED843D11}" type="datetimeFigureOut">
              <a:rPr lang="hr-HR" smtClean="0"/>
              <a:t>19.6.2022.</a:t>
            </a:fld>
            <a:endParaRPr lang="hr-HR"/>
          </a:p>
        </p:txBody>
      </p:sp>
      <p:sp>
        <p:nvSpPr>
          <p:cNvPr id="5" name="Rezervirano mjesto podnožj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07BEC1-0112-45B9-B05A-8874CB48C888}" type="slidenum">
              <a:rPr lang="hr-HR" smtClean="0"/>
              <a:t>‹#›</a:t>
            </a:fld>
            <a:endParaRPr lang="hr-HR"/>
          </a:p>
        </p:txBody>
      </p:sp>
    </p:spTree>
    <p:extLst>
      <p:ext uri="{BB962C8B-B14F-4D97-AF65-F5344CB8AC3E}">
        <p14:creationId xmlns:p14="http://schemas.microsoft.com/office/powerpoint/2010/main" val="38734536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youtube.com/watch?app=desktop&amp;v=UhnsHvz7UL8"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net.hr/danas/hrvatska/kalinic-zaposljava-se-preko-veze-otkako-je-hrvatske-volio-bih-vidjeti-kako-se-zaposljava-u-ministarstvu-ili-postaje-sudac-8c7ab378-ecf1-11ec-8dfa-1ef7cd0159c4?utm_source=Linker.hr&amp;utm_medium=widget&amp;utm_campaign=razmjena%2bprometa"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www.youtube.com/watch?app=desktop&amp;v=OTVWMY8EZCA"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www.jutarnji.hr/vijesti/svijet/ukrajinci-pogodili-smo-ruski-tegljac-koji-je-prevozio-oruzje-sef-britanskih-oruzanih-snaga-rusi-su-strateski-vec-izgubili-rat-15211498#cxrecs_s"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www.jutarnji.hr/vijesti/svijet/medvedev-van-kontrole-kobasicar-zabar-i-spagetoljubac-u-ukrajini-niskoristi-15211212"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2612571"/>
            <a:ext cx="9144000" cy="897392"/>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hr-HR" b="1" dirty="0" smtClean="0">
                <a:ln w="9525">
                  <a:solidFill>
                    <a:schemeClr val="bg1"/>
                  </a:solidFill>
                  <a:prstDash val="solid"/>
                </a:ln>
                <a:effectLst>
                  <a:outerShdw blurRad="12700" dist="38100" dir="2700000" algn="tl" rotWithShape="0">
                    <a:schemeClr val="accent5">
                      <a:lumMod val="60000"/>
                      <a:lumOff val="40000"/>
                    </a:schemeClr>
                  </a:outerShdw>
                </a:effectLst>
              </a:rPr>
              <a:t>Pogreške u argumentaciji</a:t>
            </a:r>
            <a:endParaRPr lang="hr-HR" b="1" dirty="0">
              <a:ln w="9525">
                <a:solidFill>
                  <a:schemeClr val="bg1"/>
                </a:solidFill>
                <a:prstDash val="solid"/>
              </a:ln>
              <a:effectLst>
                <a:outerShdw blurRad="12700" dist="38100" dir="2700000" algn="tl" rotWithShape="0">
                  <a:schemeClr val="accent5">
                    <a:lumMod val="60000"/>
                    <a:lumOff val="40000"/>
                  </a:schemeClr>
                </a:outerShdw>
              </a:effectLst>
            </a:endParaRPr>
          </a:p>
        </p:txBody>
      </p:sp>
      <p:sp>
        <p:nvSpPr>
          <p:cNvPr id="3" name="Podnaslov 2"/>
          <p:cNvSpPr>
            <a:spLocks noGrp="1"/>
          </p:cNvSpPr>
          <p:nvPr>
            <p:ph type="subTitle" idx="1"/>
          </p:nvPr>
        </p:nvSpPr>
        <p:spPr>
          <a:xfrm>
            <a:off x="6570618" y="4072299"/>
            <a:ext cx="5159828" cy="983027"/>
          </a:xfrm>
        </p:spPr>
        <p:style>
          <a:lnRef idx="1">
            <a:schemeClr val="accent1"/>
          </a:lnRef>
          <a:fillRef idx="2">
            <a:schemeClr val="accent1"/>
          </a:fillRef>
          <a:effectRef idx="1">
            <a:schemeClr val="accent1"/>
          </a:effectRef>
          <a:fontRef idx="minor">
            <a:schemeClr val="dk1"/>
          </a:fontRef>
        </p:style>
        <p:txBody>
          <a:bodyPr>
            <a:normAutofit/>
          </a:bodyPr>
          <a:lstStyle/>
          <a:p>
            <a:pPr lvl="1"/>
            <a:r>
              <a:rPr lang="hr-HR" dirty="0" smtClean="0"/>
              <a:t>Gimnazija dr. Ivana Kranjčeva Đurđevac</a:t>
            </a:r>
          </a:p>
          <a:p>
            <a:pPr lvl="1"/>
            <a:r>
              <a:rPr lang="hr-HR" dirty="0" smtClean="0"/>
              <a:t>Miljenko Šestak</a:t>
            </a:r>
            <a:endParaRPr lang="hr-HR" dirty="0"/>
          </a:p>
        </p:txBody>
      </p:sp>
    </p:spTree>
    <p:extLst>
      <p:ext uri="{BB962C8B-B14F-4D97-AF65-F5344CB8AC3E}">
        <p14:creationId xmlns:p14="http://schemas.microsoft.com/office/powerpoint/2010/main" val="3812054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000"/>
                                        <p:tgtEl>
                                          <p:spTgt spid="3">
                                            <p:bg/>
                                          </p:spTgt>
                                        </p:tgtEl>
                                      </p:cBhvr>
                                    </p:animEffect>
                                    <p:anim calcmode="lin" valueType="num">
                                      <p:cBhvr>
                                        <p:cTn id="14" dur="1000" fill="hold"/>
                                        <p:tgtEl>
                                          <p:spTgt spid="3">
                                            <p:bg/>
                                          </p:spTgt>
                                        </p:tgtEl>
                                        <p:attrNameLst>
                                          <p:attrName>ppt_x</p:attrName>
                                        </p:attrNameLst>
                                      </p:cBhvr>
                                      <p:tavLst>
                                        <p:tav tm="0">
                                          <p:val>
                                            <p:strVal val="#ppt_x"/>
                                          </p:val>
                                        </p:tav>
                                        <p:tav tm="100000">
                                          <p:val>
                                            <p:strVal val="#ppt_x"/>
                                          </p:val>
                                        </p:tav>
                                      </p:tavLst>
                                    </p:anim>
                                    <p:anim calcmode="lin" valueType="num">
                                      <p:cBhvr>
                                        <p:cTn id="15" dur="1000" fill="hold"/>
                                        <p:tgtEl>
                                          <p:spTgt spid="3">
                                            <p:bg/>
                                          </p:spTgt>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1000"/>
                                        <p:tgtEl>
                                          <p:spTgt spid="3">
                                            <p:txEl>
                                              <p:pRg st="0" end="0"/>
                                            </p:txEl>
                                          </p:spTgt>
                                        </p:tgtEl>
                                      </p:cBhvr>
                                    </p:animEffect>
                                    <p:anim calcmode="lin" valueType="num">
                                      <p:cBhvr>
                                        <p:cTn id="1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0" end="0"/>
                                            </p:txEl>
                                          </p:spTgt>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838200" y="1825625"/>
            <a:ext cx="10515600" cy="1134028"/>
          </a:xfrm>
        </p:spPr>
        <p:style>
          <a:lnRef idx="1">
            <a:schemeClr val="accent1"/>
          </a:lnRef>
          <a:fillRef idx="2">
            <a:schemeClr val="accent1"/>
          </a:fillRef>
          <a:effectRef idx="1">
            <a:schemeClr val="accent1"/>
          </a:effectRef>
          <a:fontRef idx="minor">
            <a:schemeClr val="dk1"/>
          </a:fontRef>
        </p:style>
        <p:txBody>
          <a:bodyPr wrap="square">
            <a:spAutoFit/>
          </a:bodyPr>
          <a:lstStyle/>
          <a:p>
            <a:pPr marL="0" indent="0">
              <a:lnSpc>
                <a:spcPct val="106000"/>
              </a:lnSpc>
              <a:buNone/>
              <a:tabLst>
                <a:tab pos="990600" algn="l"/>
              </a:tabLst>
            </a:pPr>
            <a:r>
              <a:rPr lang="hr-HR" dirty="0">
                <a:solidFill>
                  <a:schemeClr val="dk1"/>
                </a:solidFill>
                <a:latin typeface="Calibri" panose="020F0502020204030204" pitchFamily="34" charset="0"/>
                <a:ea typeface="Calibri" panose="020F0502020204030204" pitchFamily="34" charset="0"/>
                <a:cs typeface="Times New Roman" panose="02020603050405020304" pitchFamily="18" charset="0"/>
              </a:rPr>
              <a:t>Med, masline, hobotnica i kokos su savršene namirnice. </a:t>
            </a:r>
          </a:p>
          <a:p>
            <a:pPr marL="0" indent="0">
              <a:lnSpc>
                <a:spcPct val="106000"/>
              </a:lnSpc>
              <a:buNone/>
              <a:tabLst>
                <a:tab pos="990600" algn="l"/>
              </a:tabLst>
            </a:pPr>
            <a:r>
              <a:rPr lang="hr-HR" dirty="0">
                <a:solidFill>
                  <a:schemeClr val="dk1"/>
                </a:solidFill>
                <a:latin typeface="Calibri" panose="020F0502020204030204" pitchFamily="34" charset="0"/>
                <a:ea typeface="Calibri" panose="020F0502020204030204" pitchFamily="34" charset="0"/>
                <a:cs typeface="Times New Roman" panose="02020603050405020304" pitchFamily="18" charset="0"/>
              </a:rPr>
              <a:t>Svako jelo spravljeno od tih savršenih namirnica zajedno je savršeno.</a:t>
            </a:r>
          </a:p>
        </p:txBody>
      </p:sp>
    </p:spTree>
    <p:extLst>
      <p:ext uri="{BB962C8B-B14F-4D97-AF65-F5344CB8AC3E}">
        <p14:creationId xmlns:p14="http://schemas.microsoft.com/office/powerpoint/2010/main" val="1384972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a:bodyPr>
          <a:lstStyle/>
          <a:p>
            <a:r>
              <a:rPr lang="hr-HR" dirty="0" smtClean="0">
                <a:solidFill>
                  <a:schemeClr val="dk1"/>
                </a:solidFill>
                <a:latin typeface="+mn-lt"/>
                <a:ea typeface="+mn-ea"/>
                <a:cs typeface="+mn-cs"/>
              </a:rPr>
              <a:t>Pogreška kompozicije</a:t>
            </a:r>
            <a:endParaRPr lang="hr-HR" dirty="0">
              <a:solidFill>
                <a:schemeClr val="dk1"/>
              </a:solidFill>
              <a:latin typeface="+mn-lt"/>
              <a:ea typeface="+mn-ea"/>
              <a:cs typeface="+mn-cs"/>
            </a:endParaRPr>
          </a:p>
        </p:txBody>
      </p:sp>
      <p:sp>
        <p:nvSpPr>
          <p:cNvPr id="5" name="Pravokutnik 4"/>
          <p:cNvSpPr/>
          <p:nvPr/>
        </p:nvSpPr>
        <p:spPr>
          <a:xfrm>
            <a:off x="838199" y="2126304"/>
            <a:ext cx="10515601" cy="1462516"/>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nSpc>
                <a:spcPct val="106000"/>
              </a:lnSpc>
              <a:tabLst>
                <a:tab pos="990600" algn="l"/>
              </a:tabLst>
            </a:pPr>
            <a:r>
              <a:rPr lang="hr-HR" sz="2800" dirty="0">
                <a:solidFill>
                  <a:schemeClr val="dk1"/>
                </a:solidFill>
                <a:latin typeface="Calibri" panose="020F0502020204030204" pitchFamily="34" charset="0"/>
                <a:ea typeface="Calibri" panose="020F0502020204030204" pitchFamily="34" charset="0"/>
                <a:cs typeface="Times New Roman" panose="02020603050405020304" pitchFamily="18" charset="0"/>
              </a:rPr>
              <a:t>Ova je pogreška, u biti, obrnuta pogreška divizije. Ova se pogreška javlja kada se cjelini pripisuju svojstva koja vrijede samo za dijelove od kojih je ona sastavljena. </a:t>
            </a:r>
          </a:p>
        </p:txBody>
      </p:sp>
      <p:sp>
        <p:nvSpPr>
          <p:cNvPr id="7" name="Elipsa 6"/>
          <p:cNvSpPr/>
          <p:nvPr/>
        </p:nvSpPr>
        <p:spPr>
          <a:xfrm>
            <a:off x="7510051" y="4417730"/>
            <a:ext cx="1895205" cy="2030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6000"/>
              </a:lnSpc>
              <a:spcAft>
                <a:spcPts val="800"/>
              </a:spcAft>
            </a:pPr>
            <a:r>
              <a:rPr lang="hr-HR" sz="3600" dirty="0" smtClean="0">
                <a:solidFill>
                  <a:srgbClr val="0000CC"/>
                </a:solidFill>
                <a:effectLst/>
                <a:ea typeface="Calibri" panose="020F0502020204030204" pitchFamily="34" charset="0"/>
                <a:cs typeface="Times New Roman" panose="02020603050405020304" pitchFamily="18" charset="0"/>
              </a:rPr>
              <a:t>A</a:t>
            </a:r>
            <a:endParaRPr lang="hr-HR" sz="3600" dirty="0">
              <a:solidFill>
                <a:srgbClr val="0000CC"/>
              </a:solidFill>
              <a:effectLst/>
              <a:ea typeface="Calibri" panose="020F0502020204030204" pitchFamily="34" charset="0"/>
              <a:cs typeface="Times New Roman" panose="02020603050405020304" pitchFamily="18" charset="0"/>
            </a:endParaRPr>
          </a:p>
        </p:txBody>
      </p:sp>
      <p:sp>
        <p:nvSpPr>
          <p:cNvPr id="8" name="Pravokutnik 7"/>
          <p:cNvSpPr/>
          <p:nvPr/>
        </p:nvSpPr>
        <p:spPr>
          <a:xfrm>
            <a:off x="3091610" y="5321328"/>
            <a:ext cx="2557110" cy="584775"/>
          </a:xfrm>
          <a:prstGeom prst="rect">
            <a:avLst/>
          </a:prstGeom>
        </p:spPr>
        <p:txBody>
          <a:bodyPr wrap="none">
            <a:spAutoFit/>
          </a:bodyPr>
          <a:lstStyle/>
          <a:p>
            <a:r>
              <a:rPr lang="hr-HR" sz="3200" dirty="0">
                <a:solidFill>
                  <a:srgbClr val="0000CC"/>
                </a:solidFill>
                <a:ea typeface="Calibri" panose="020F0502020204030204" pitchFamily="34" charset="0"/>
                <a:cs typeface="Times New Roman" panose="02020603050405020304" pitchFamily="18" charset="0"/>
              </a:rPr>
              <a:t>AAAAAAAAAA</a:t>
            </a:r>
          </a:p>
        </p:txBody>
      </p:sp>
    </p:spTree>
    <p:extLst>
      <p:ext uri="{BB962C8B-B14F-4D97-AF65-F5344CB8AC3E}">
        <p14:creationId xmlns:p14="http://schemas.microsoft.com/office/powerpoint/2010/main" val="2865797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fade">
                                      <p:cBhvr>
                                        <p:cTn id="20" dur="1000"/>
                                        <p:tgtEl>
                                          <p:spTgt spid="5">
                                            <p:txEl>
                                              <p:pRg st="0" end="0"/>
                                            </p:txEl>
                                          </p:spTgt>
                                        </p:tgtEl>
                                      </p:cBhvr>
                                    </p:animEffect>
                                    <p:anim calcmode="lin" valueType="num">
                                      <p:cBhvr>
                                        <p:cTn id="21"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1000"/>
                                        <p:tgtEl>
                                          <p:spTgt spid="7"/>
                                        </p:tgtEl>
                                      </p:cBhvr>
                                    </p:animEffect>
                                    <p:anim calcmode="lin" valueType="num">
                                      <p:cBhvr>
                                        <p:cTn id="35" dur="1000" fill="hold"/>
                                        <p:tgtEl>
                                          <p:spTgt spid="7"/>
                                        </p:tgtEl>
                                        <p:attrNameLst>
                                          <p:attrName>ppt_x</p:attrName>
                                        </p:attrNameLst>
                                      </p:cBhvr>
                                      <p:tavLst>
                                        <p:tav tm="0">
                                          <p:val>
                                            <p:strVal val="#ppt_x"/>
                                          </p:val>
                                        </p:tav>
                                        <p:tav tm="100000">
                                          <p:val>
                                            <p:strVal val="#ppt_x"/>
                                          </p:val>
                                        </p:tav>
                                      </p:tavLst>
                                    </p:anim>
                                    <p:anim calcmode="lin" valueType="num">
                                      <p:cBhvr>
                                        <p:cTn id="3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7" grpId="0" animBg="1"/>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838200" y="1825625"/>
            <a:ext cx="10515600" cy="1718997"/>
          </a:xfrm>
        </p:spPr>
        <p:style>
          <a:lnRef idx="1">
            <a:schemeClr val="accent1"/>
          </a:lnRef>
          <a:fillRef idx="2">
            <a:schemeClr val="accent1"/>
          </a:fillRef>
          <a:effectRef idx="1">
            <a:schemeClr val="accent1"/>
          </a:effectRef>
          <a:fontRef idx="minor">
            <a:schemeClr val="dk1"/>
          </a:fontRef>
        </p:style>
        <p:txBody>
          <a:bodyPr vert="horz" wrap="square" lIns="91440" tIns="45720" rIns="91440" bIns="45720" rtlCol="0">
            <a:spAutoFit/>
          </a:bodyPr>
          <a:lstStyle/>
          <a:p>
            <a:pPr marL="0" indent="0">
              <a:lnSpc>
                <a:spcPct val="106000"/>
              </a:lnSpc>
              <a:buNone/>
              <a:tabLst>
                <a:tab pos="990600" algn="l"/>
              </a:tabLst>
            </a:pPr>
            <a:r>
              <a:rPr lang="hr-HR" dirty="0">
                <a:solidFill>
                  <a:schemeClr val="dk1"/>
                </a:solidFill>
                <a:latin typeface="Calibri" panose="020F0502020204030204" pitchFamily="34" charset="0"/>
                <a:ea typeface="Calibri" panose="020F0502020204030204" pitchFamily="34" charset="0"/>
                <a:cs typeface="Times New Roman" panose="02020603050405020304" pitchFamily="18" charset="0"/>
              </a:rPr>
              <a:t>Svemir ima/ nema prostorni kraj odnosno prostornu granicu. </a:t>
            </a:r>
          </a:p>
          <a:p>
            <a:pPr marL="0" indent="0">
              <a:lnSpc>
                <a:spcPct val="106000"/>
              </a:lnSpc>
              <a:buNone/>
              <a:tabLst>
                <a:tab pos="990600" algn="l"/>
              </a:tabLst>
            </a:pPr>
            <a:r>
              <a:rPr lang="hr-HR" dirty="0">
                <a:solidFill>
                  <a:schemeClr val="dk1"/>
                </a:solidFill>
                <a:latin typeface="Calibri" panose="020F0502020204030204" pitchFamily="34" charset="0"/>
                <a:ea typeface="Calibri" panose="020F0502020204030204" pitchFamily="34" charset="0"/>
                <a:cs typeface="Times New Roman" panose="02020603050405020304" pitchFamily="18" charset="0"/>
              </a:rPr>
              <a:t>Sunčev sustav ima svoje granice u prostoru.</a:t>
            </a:r>
          </a:p>
          <a:p>
            <a:pPr marL="0" indent="0">
              <a:lnSpc>
                <a:spcPct val="106000"/>
              </a:lnSpc>
              <a:buNone/>
              <a:tabLst>
                <a:tab pos="990600" algn="l"/>
              </a:tabLst>
            </a:pPr>
            <a:r>
              <a:rPr lang="hr-HR" dirty="0">
                <a:solidFill>
                  <a:schemeClr val="dk1"/>
                </a:solidFill>
                <a:latin typeface="Calibri" panose="020F0502020204030204" pitchFamily="34" charset="0"/>
                <a:ea typeface="Calibri" panose="020F0502020204030204" pitchFamily="34" charset="0"/>
                <a:cs typeface="Times New Roman" panose="02020603050405020304" pitchFamily="18" charset="0"/>
              </a:rPr>
              <a:t>Galaksija Mliječna staza ima svoje granice u prostoru.</a:t>
            </a:r>
          </a:p>
        </p:txBody>
      </p:sp>
    </p:spTree>
    <p:extLst>
      <p:ext uri="{BB962C8B-B14F-4D97-AF65-F5344CB8AC3E}">
        <p14:creationId xmlns:p14="http://schemas.microsoft.com/office/powerpoint/2010/main" val="1581518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a:bodyPr>
          <a:lstStyle/>
          <a:p>
            <a:r>
              <a:rPr lang="hr-HR" dirty="0" err="1" smtClean="0">
                <a:solidFill>
                  <a:schemeClr val="dk1"/>
                </a:solidFill>
                <a:latin typeface="+mn-lt"/>
                <a:ea typeface="+mn-ea"/>
                <a:cs typeface="+mn-cs"/>
              </a:rPr>
              <a:t>Petitio</a:t>
            </a:r>
            <a:r>
              <a:rPr lang="hr-HR" dirty="0" smtClean="0">
                <a:solidFill>
                  <a:schemeClr val="dk1"/>
                </a:solidFill>
                <a:latin typeface="+mn-lt"/>
                <a:ea typeface="+mn-ea"/>
                <a:cs typeface="+mn-cs"/>
              </a:rPr>
              <a:t> </a:t>
            </a:r>
            <a:r>
              <a:rPr lang="hr-HR" dirty="0" err="1" smtClean="0">
                <a:solidFill>
                  <a:schemeClr val="dk1"/>
                </a:solidFill>
                <a:latin typeface="+mn-lt"/>
                <a:ea typeface="+mn-ea"/>
                <a:cs typeface="+mn-cs"/>
              </a:rPr>
              <a:t>principii</a:t>
            </a:r>
            <a:r>
              <a:rPr lang="hr-HR" dirty="0" smtClean="0">
                <a:solidFill>
                  <a:schemeClr val="dk1"/>
                </a:solidFill>
                <a:latin typeface="+mn-lt"/>
                <a:ea typeface="+mn-ea"/>
                <a:cs typeface="+mn-cs"/>
              </a:rPr>
              <a:t> (traženje načela)</a:t>
            </a:r>
            <a:endParaRPr lang="hr-HR" dirty="0">
              <a:solidFill>
                <a:schemeClr val="dk1"/>
              </a:solidFill>
              <a:latin typeface="+mn-lt"/>
              <a:ea typeface="+mn-ea"/>
              <a:cs typeface="+mn-cs"/>
            </a:endParaRPr>
          </a:p>
        </p:txBody>
      </p:sp>
      <p:sp>
        <p:nvSpPr>
          <p:cNvPr id="5" name="Pravokutnik 4"/>
          <p:cNvSpPr/>
          <p:nvPr/>
        </p:nvSpPr>
        <p:spPr>
          <a:xfrm>
            <a:off x="838199" y="2074063"/>
            <a:ext cx="10515601" cy="237597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nSpc>
                <a:spcPct val="106000"/>
              </a:lnSpc>
              <a:tabLst>
                <a:tab pos="990600" algn="l"/>
              </a:tabLst>
            </a:pPr>
            <a:r>
              <a:rPr lang="hr-HR" sz="2800" dirty="0">
                <a:solidFill>
                  <a:schemeClr val="dk1"/>
                </a:solidFill>
                <a:latin typeface="Calibri" panose="020F0502020204030204" pitchFamily="34" charset="0"/>
                <a:ea typeface="Calibri" panose="020F0502020204030204" pitchFamily="34" charset="0"/>
                <a:cs typeface="Times New Roman" panose="02020603050405020304" pitchFamily="18" charset="0"/>
              </a:rPr>
              <a:t>Ovo je pogreška traženja načela. Pogreška se javlja kada se neka teza dokazuje drugom tezom koja nije još provjerena niti prethodno dokazana, a prihvaćamo je kao dokazanu. Pogreška bi se redovito događala ukoliko bismo filozofske teze izjednačavali sa znanstvenim tezama. </a:t>
            </a:r>
          </a:p>
        </p:txBody>
      </p:sp>
    </p:spTree>
    <p:extLst>
      <p:ext uri="{BB962C8B-B14F-4D97-AF65-F5344CB8AC3E}">
        <p14:creationId xmlns:p14="http://schemas.microsoft.com/office/powerpoint/2010/main" val="850924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fade">
                                      <p:cBhvr>
                                        <p:cTn id="20" dur="1000"/>
                                        <p:tgtEl>
                                          <p:spTgt spid="5">
                                            <p:txEl>
                                              <p:pRg st="0" end="0"/>
                                            </p:txEl>
                                          </p:spTgt>
                                        </p:tgtEl>
                                      </p:cBhvr>
                                    </p:animEffect>
                                    <p:anim calcmode="lin" valueType="num">
                                      <p:cBhvr>
                                        <p:cTn id="21"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825137" y="1799499"/>
            <a:ext cx="10515600" cy="2303964"/>
          </a:xfrm>
        </p:spPr>
        <p:style>
          <a:lnRef idx="1">
            <a:schemeClr val="accent1"/>
          </a:lnRef>
          <a:fillRef idx="2">
            <a:schemeClr val="accent1"/>
          </a:fillRef>
          <a:effectRef idx="1">
            <a:schemeClr val="accent1"/>
          </a:effectRef>
          <a:fontRef idx="minor">
            <a:schemeClr val="dk1"/>
          </a:fontRef>
        </p:style>
        <p:txBody>
          <a:bodyPr wrap="square">
            <a:spAutoFit/>
          </a:bodyPr>
          <a:lstStyle/>
          <a:p>
            <a:pPr marL="0" indent="0">
              <a:lnSpc>
                <a:spcPct val="106000"/>
              </a:lnSpc>
              <a:buNone/>
              <a:tabLst>
                <a:tab pos="990600" algn="l"/>
              </a:tabLst>
            </a:pPr>
            <a:r>
              <a:rPr lang="hr-HR" dirty="0">
                <a:solidFill>
                  <a:schemeClr val="dk1"/>
                </a:solidFill>
                <a:latin typeface="Calibri" panose="020F0502020204030204" pitchFamily="34" charset="0"/>
                <a:ea typeface="Calibri" panose="020F0502020204030204" pitchFamily="34" charset="0"/>
                <a:cs typeface="Times New Roman" panose="02020603050405020304" pitchFamily="18" charset="0"/>
              </a:rPr>
              <a:t>Ako kiša pada, ulice su mokre.</a:t>
            </a:r>
          </a:p>
          <a:p>
            <a:pPr marL="0" indent="0">
              <a:lnSpc>
                <a:spcPct val="106000"/>
              </a:lnSpc>
              <a:buNone/>
              <a:tabLst>
                <a:tab pos="990600" algn="l"/>
              </a:tabLst>
            </a:pPr>
            <a:r>
              <a:rPr lang="hr-HR" u="sng" dirty="0">
                <a:solidFill>
                  <a:schemeClr val="dk1"/>
                </a:solidFill>
                <a:latin typeface="Calibri" panose="020F0502020204030204" pitchFamily="34" charset="0"/>
                <a:ea typeface="Calibri" panose="020F0502020204030204" pitchFamily="34" charset="0"/>
                <a:cs typeface="Times New Roman" panose="02020603050405020304" pitchFamily="18" charset="0"/>
              </a:rPr>
              <a:t>Kad kiša pada, ulice su mokre. </a:t>
            </a:r>
          </a:p>
          <a:p>
            <a:pPr marL="0" indent="0">
              <a:lnSpc>
                <a:spcPct val="106000"/>
              </a:lnSpc>
              <a:buNone/>
              <a:tabLst>
                <a:tab pos="990600" algn="l"/>
              </a:tabLst>
            </a:pPr>
            <a:r>
              <a:rPr lang="hr-HR" dirty="0">
                <a:solidFill>
                  <a:schemeClr val="dk1"/>
                </a:solidFill>
                <a:latin typeface="Calibri" panose="020F0502020204030204" pitchFamily="34" charset="0"/>
                <a:ea typeface="Calibri" panose="020F0502020204030204" pitchFamily="34" charset="0"/>
                <a:cs typeface="Times New Roman" panose="02020603050405020304" pitchFamily="18" charset="0"/>
              </a:rPr>
              <a:t>Ulice su </a:t>
            </a:r>
            <a:r>
              <a:rPr lang="hr-HR" dirty="0" smtClean="0">
                <a:solidFill>
                  <a:schemeClr val="dk1"/>
                </a:solidFill>
                <a:latin typeface="Calibri" panose="020F0502020204030204" pitchFamily="34" charset="0"/>
                <a:ea typeface="Calibri" panose="020F0502020204030204" pitchFamily="34" charset="0"/>
                <a:cs typeface="Times New Roman" panose="02020603050405020304" pitchFamily="18" charset="0"/>
              </a:rPr>
              <a:t>uvijek mokre </a:t>
            </a:r>
            <a:r>
              <a:rPr lang="hr-HR" dirty="0">
                <a:solidFill>
                  <a:schemeClr val="dk1"/>
                </a:solidFill>
                <a:latin typeface="Calibri" panose="020F0502020204030204" pitchFamily="34" charset="0"/>
                <a:ea typeface="Calibri" panose="020F0502020204030204" pitchFamily="34" charset="0"/>
                <a:cs typeface="Times New Roman" panose="02020603050405020304" pitchFamily="18" charset="0"/>
              </a:rPr>
              <a:t>zato što kiša pada.</a:t>
            </a:r>
          </a:p>
          <a:p>
            <a:pPr marL="0">
              <a:lnSpc>
                <a:spcPct val="106000"/>
              </a:lnSpc>
              <a:tabLst>
                <a:tab pos="990600" algn="l"/>
              </a:tabLst>
            </a:pPr>
            <a:endParaRPr lang="hr-HR" dirty="0">
              <a:solidFill>
                <a:schemeClr val="dk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70297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a:bodyPr>
          <a:lstStyle/>
          <a:p>
            <a:r>
              <a:rPr lang="hr-HR" dirty="0" smtClean="0">
                <a:solidFill>
                  <a:schemeClr val="dk1"/>
                </a:solidFill>
                <a:latin typeface="+mn-lt"/>
                <a:ea typeface="+mn-ea"/>
                <a:cs typeface="+mn-cs"/>
              </a:rPr>
              <a:t>Post </a:t>
            </a:r>
            <a:r>
              <a:rPr lang="hr-HR" dirty="0" err="1" smtClean="0">
                <a:solidFill>
                  <a:schemeClr val="dk1"/>
                </a:solidFill>
                <a:latin typeface="+mn-lt"/>
                <a:ea typeface="+mn-ea"/>
                <a:cs typeface="+mn-cs"/>
              </a:rPr>
              <a:t>hoc</a:t>
            </a:r>
            <a:r>
              <a:rPr lang="hr-HR" dirty="0" smtClean="0">
                <a:solidFill>
                  <a:schemeClr val="dk1"/>
                </a:solidFill>
                <a:latin typeface="+mn-lt"/>
                <a:ea typeface="+mn-ea"/>
                <a:cs typeface="+mn-cs"/>
              </a:rPr>
              <a:t> ergo </a:t>
            </a:r>
            <a:r>
              <a:rPr lang="hr-HR" dirty="0" err="1" smtClean="0">
                <a:solidFill>
                  <a:schemeClr val="dk1"/>
                </a:solidFill>
                <a:latin typeface="+mn-lt"/>
                <a:ea typeface="+mn-ea"/>
                <a:cs typeface="+mn-cs"/>
              </a:rPr>
              <a:t>propter</a:t>
            </a:r>
            <a:r>
              <a:rPr lang="hr-HR" dirty="0" smtClean="0">
                <a:solidFill>
                  <a:schemeClr val="dk1"/>
                </a:solidFill>
                <a:latin typeface="+mn-lt"/>
                <a:ea typeface="+mn-ea"/>
                <a:cs typeface="+mn-cs"/>
              </a:rPr>
              <a:t> </a:t>
            </a:r>
            <a:r>
              <a:rPr lang="hr-HR" dirty="0" err="1" smtClean="0">
                <a:solidFill>
                  <a:schemeClr val="dk1"/>
                </a:solidFill>
                <a:latin typeface="+mn-lt"/>
                <a:ea typeface="+mn-ea"/>
                <a:cs typeface="+mn-cs"/>
              </a:rPr>
              <a:t>hoc</a:t>
            </a:r>
            <a:endParaRPr lang="hr-HR" dirty="0">
              <a:solidFill>
                <a:schemeClr val="dk1"/>
              </a:solidFill>
              <a:latin typeface="+mn-lt"/>
              <a:ea typeface="+mn-ea"/>
              <a:cs typeface="+mn-cs"/>
            </a:endParaRPr>
          </a:p>
        </p:txBody>
      </p:sp>
      <p:sp>
        <p:nvSpPr>
          <p:cNvPr id="5" name="Pravokutnik 4"/>
          <p:cNvSpPr/>
          <p:nvPr/>
        </p:nvSpPr>
        <p:spPr>
          <a:xfrm>
            <a:off x="838200" y="2154759"/>
            <a:ext cx="10515600" cy="1462516"/>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nSpc>
                <a:spcPct val="106000"/>
              </a:lnSpc>
              <a:tabLst>
                <a:tab pos="990600" algn="l"/>
              </a:tabLst>
            </a:pPr>
            <a:r>
              <a:rPr lang="hr-HR" sz="2800" dirty="0">
                <a:solidFill>
                  <a:schemeClr val="dk1"/>
                </a:solidFill>
                <a:latin typeface="Calibri" panose="020F0502020204030204" pitchFamily="34" charset="0"/>
                <a:ea typeface="Calibri" panose="020F0502020204030204" pitchFamily="34" charset="0"/>
                <a:cs typeface="Times New Roman" panose="02020603050405020304" pitchFamily="18" charset="0"/>
              </a:rPr>
              <a:t>Ova pogreška se događa ukoliko bismo događaj ili pojavu koja prethodi nekom stanju smatrali uzrokom tog stanja, a stanje posljedicom (ili učinkom) te pojave ili događaja. </a:t>
            </a:r>
          </a:p>
        </p:txBody>
      </p:sp>
    </p:spTree>
    <p:extLst>
      <p:ext uri="{BB962C8B-B14F-4D97-AF65-F5344CB8AC3E}">
        <p14:creationId xmlns:p14="http://schemas.microsoft.com/office/powerpoint/2010/main" val="1668357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fade">
                                      <p:cBhvr>
                                        <p:cTn id="20" dur="1000"/>
                                        <p:tgtEl>
                                          <p:spTgt spid="5">
                                            <p:txEl>
                                              <p:pRg st="0" end="0"/>
                                            </p:txEl>
                                          </p:spTgt>
                                        </p:tgtEl>
                                      </p:cBhvr>
                                    </p:animEffect>
                                    <p:anim calcmode="lin" valueType="num">
                                      <p:cBhvr>
                                        <p:cTn id="21"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838200" y="1825625"/>
            <a:ext cx="10515600" cy="1590756"/>
          </a:xfrm>
        </p:spPr>
        <p:style>
          <a:lnRef idx="1">
            <a:schemeClr val="accent1"/>
          </a:lnRef>
          <a:fillRef idx="2">
            <a:schemeClr val="accent1"/>
          </a:fillRef>
          <a:effectRef idx="1">
            <a:schemeClr val="accent1"/>
          </a:effectRef>
          <a:fontRef idx="minor">
            <a:schemeClr val="dk1"/>
          </a:fontRef>
        </p:style>
        <p:txBody>
          <a:bodyPr wrap="square">
            <a:spAutoFit/>
          </a:bodyPr>
          <a:lstStyle/>
          <a:p>
            <a:pPr marL="0" indent="0">
              <a:lnSpc>
                <a:spcPct val="106000"/>
              </a:lnSpc>
              <a:buNone/>
              <a:tabLst>
                <a:tab pos="990600" algn="l"/>
              </a:tabLst>
            </a:pPr>
            <a:r>
              <a:rPr lang="hr-HR" dirty="0">
                <a:solidFill>
                  <a:schemeClr val="dk1"/>
                </a:solidFill>
                <a:latin typeface="Calibri" panose="020F0502020204030204" pitchFamily="34" charset="0"/>
                <a:ea typeface="Calibri" panose="020F0502020204030204" pitchFamily="34" charset="0"/>
                <a:cs typeface="Times New Roman" panose="02020603050405020304" pitchFamily="18" charset="0"/>
              </a:rPr>
              <a:t>Ako legaliziramo </a:t>
            </a:r>
            <a:r>
              <a:rPr lang="hr-HR" dirty="0" err="1">
                <a:solidFill>
                  <a:schemeClr val="dk1"/>
                </a:solidFill>
                <a:latin typeface="Calibri" panose="020F0502020204030204" pitchFamily="34" charset="0"/>
                <a:ea typeface="Calibri" panose="020F0502020204030204" pitchFamily="34" charset="0"/>
                <a:cs typeface="Times New Roman" panose="02020603050405020304" pitchFamily="18" charset="0"/>
              </a:rPr>
              <a:t>istospolne</a:t>
            </a:r>
            <a:r>
              <a:rPr lang="hr-HR" dirty="0">
                <a:solidFill>
                  <a:schemeClr val="dk1"/>
                </a:solidFill>
                <a:latin typeface="Calibri" panose="020F0502020204030204" pitchFamily="34" charset="0"/>
                <a:ea typeface="Calibri" panose="020F0502020204030204" pitchFamily="34" charset="0"/>
                <a:cs typeface="Times New Roman" panose="02020603050405020304" pitchFamily="18" charset="0"/>
              </a:rPr>
              <a:t> brakove, civilizacija kakvu poznajemo dovedena je u pitanje.</a:t>
            </a:r>
          </a:p>
          <a:p>
            <a:pPr marL="0">
              <a:lnSpc>
                <a:spcPct val="106000"/>
              </a:lnSpc>
              <a:tabLst>
                <a:tab pos="990600" algn="l"/>
              </a:tabLst>
            </a:pPr>
            <a:endParaRPr lang="hr-HR" dirty="0">
              <a:solidFill>
                <a:schemeClr val="dk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52177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a:bodyPr>
          <a:lstStyle/>
          <a:p>
            <a:r>
              <a:rPr lang="hr-HR" dirty="0" smtClean="0">
                <a:solidFill>
                  <a:schemeClr val="dk1"/>
                </a:solidFill>
                <a:latin typeface="+mn-lt"/>
                <a:ea typeface="+mn-ea"/>
                <a:cs typeface="+mn-cs"/>
              </a:rPr>
              <a:t>Irelevantna </a:t>
            </a:r>
            <a:r>
              <a:rPr lang="hr-HR" dirty="0" err="1" smtClean="0">
                <a:solidFill>
                  <a:schemeClr val="dk1"/>
                </a:solidFill>
                <a:latin typeface="+mn-lt"/>
                <a:ea typeface="+mn-ea"/>
                <a:cs typeface="+mn-cs"/>
              </a:rPr>
              <a:t>konkluzij</a:t>
            </a:r>
            <a:r>
              <a:rPr lang="hr-HR" dirty="0" err="1"/>
              <a:t>a</a:t>
            </a:r>
            <a:endParaRPr lang="hr-HR" dirty="0">
              <a:solidFill>
                <a:schemeClr val="dk1"/>
              </a:solidFill>
              <a:latin typeface="+mn-lt"/>
              <a:ea typeface="+mn-ea"/>
              <a:cs typeface="+mn-cs"/>
            </a:endParaRPr>
          </a:p>
        </p:txBody>
      </p:sp>
      <p:sp>
        <p:nvSpPr>
          <p:cNvPr id="5" name="Pravokutnik 4"/>
          <p:cNvSpPr/>
          <p:nvPr/>
        </p:nvSpPr>
        <p:spPr>
          <a:xfrm>
            <a:off x="838199" y="1990135"/>
            <a:ext cx="9912531" cy="237597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nSpc>
                <a:spcPct val="106000"/>
              </a:lnSpc>
              <a:tabLst>
                <a:tab pos="990600" algn="l"/>
              </a:tabLst>
            </a:pPr>
            <a:r>
              <a:rPr lang="hr-HR" sz="2800" dirty="0">
                <a:solidFill>
                  <a:schemeClr val="dk1"/>
                </a:solidFill>
                <a:latin typeface="Calibri" panose="020F0502020204030204" pitchFamily="34" charset="0"/>
                <a:ea typeface="Calibri" panose="020F0502020204030204" pitchFamily="34" charset="0"/>
                <a:cs typeface="Times New Roman" panose="02020603050405020304" pitchFamily="18" charset="0"/>
              </a:rPr>
              <a:t>Pogreška koja se događa ukoliko </a:t>
            </a:r>
            <a:r>
              <a:rPr lang="hr-HR" sz="2800" dirty="0" err="1">
                <a:solidFill>
                  <a:schemeClr val="dk1"/>
                </a:solidFill>
                <a:latin typeface="Calibri" panose="020F0502020204030204" pitchFamily="34" charset="0"/>
                <a:ea typeface="Calibri" panose="020F0502020204030204" pitchFamily="34" charset="0"/>
                <a:cs typeface="Times New Roman" panose="02020603050405020304" pitchFamily="18" charset="0"/>
              </a:rPr>
              <a:t>konkluzija</a:t>
            </a:r>
            <a:r>
              <a:rPr lang="hr-HR" sz="2800" dirty="0">
                <a:solidFill>
                  <a:schemeClr val="dk1"/>
                </a:solidFill>
                <a:latin typeface="Calibri" panose="020F0502020204030204" pitchFamily="34" charset="0"/>
                <a:ea typeface="Calibri" panose="020F0502020204030204" pitchFamily="34" charset="0"/>
                <a:cs typeface="Times New Roman" panose="02020603050405020304" pitchFamily="18" charset="0"/>
              </a:rPr>
              <a:t> proizlazi iz premisa na neformalan način, valja naglasiti da </a:t>
            </a:r>
            <a:r>
              <a:rPr lang="hr-HR" sz="2800" dirty="0" err="1">
                <a:solidFill>
                  <a:schemeClr val="dk1"/>
                </a:solidFill>
                <a:latin typeface="Calibri" panose="020F0502020204030204" pitchFamily="34" charset="0"/>
                <a:ea typeface="Calibri" panose="020F0502020204030204" pitchFamily="34" charset="0"/>
                <a:cs typeface="Times New Roman" panose="02020603050405020304" pitchFamily="18" charset="0"/>
              </a:rPr>
              <a:t>konkluzija</a:t>
            </a:r>
            <a:r>
              <a:rPr lang="hr-HR" sz="2800" dirty="0">
                <a:solidFill>
                  <a:schemeClr val="dk1"/>
                </a:solidFill>
                <a:latin typeface="Calibri" panose="020F0502020204030204" pitchFamily="34" charset="0"/>
                <a:ea typeface="Calibri" panose="020F0502020204030204" pitchFamily="34" charset="0"/>
                <a:cs typeface="Times New Roman" panose="02020603050405020304" pitchFamily="18" charset="0"/>
              </a:rPr>
              <a:t> u tom obliku nužno ne proizlazi iz premisa, nego je samo jedna od mogućih iskaza koji ima ulogu </a:t>
            </a:r>
            <a:r>
              <a:rPr lang="hr-HR" sz="2800" dirty="0" err="1" smtClean="0">
                <a:solidFill>
                  <a:schemeClr val="dk1"/>
                </a:solidFill>
                <a:latin typeface="Calibri" panose="020F0502020204030204" pitchFamily="34" charset="0"/>
                <a:ea typeface="Calibri" panose="020F0502020204030204" pitchFamily="34" charset="0"/>
                <a:cs typeface="Times New Roman" panose="02020603050405020304" pitchFamily="18" charset="0"/>
              </a:rPr>
              <a:t>konkluzije</a:t>
            </a:r>
            <a:r>
              <a:rPr lang="hr-HR" sz="2800" dirty="0" smtClean="0">
                <a:solidFill>
                  <a:schemeClr val="dk1"/>
                </a:solidFill>
                <a:latin typeface="Calibri" panose="020F0502020204030204" pitchFamily="34" charset="0"/>
                <a:ea typeface="Calibri" panose="020F0502020204030204" pitchFamily="34" charset="0"/>
                <a:cs typeface="Times New Roman" panose="02020603050405020304" pitchFamily="18" charset="0"/>
              </a:rPr>
              <a:t>  </a:t>
            </a:r>
            <a:r>
              <a:rPr lang="hr-HR" sz="2800" dirty="0">
                <a:solidFill>
                  <a:schemeClr val="dk1"/>
                </a:solidFill>
                <a:latin typeface="Calibri" panose="020F0502020204030204" pitchFamily="34" charset="0"/>
                <a:ea typeface="Calibri" panose="020F0502020204030204" pitchFamily="34" charset="0"/>
                <a:cs typeface="Times New Roman" panose="02020603050405020304" pitchFamily="18" charset="0"/>
              </a:rPr>
              <a:t>(slaba analogija, čovjek od slame, skliska padina</a:t>
            </a:r>
            <a:r>
              <a:rPr lang="hr-HR" sz="2800" dirty="0" smtClean="0">
                <a:solidFill>
                  <a:schemeClr val="dk1"/>
                </a:solidFill>
                <a:latin typeface="Calibri" panose="020F0502020204030204" pitchFamily="34" charset="0"/>
                <a:ea typeface="Calibri" panose="020F0502020204030204" pitchFamily="34" charset="0"/>
                <a:cs typeface="Times New Roman" panose="02020603050405020304" pitchFamily="18" charset="0"/>
              </a:rPr>
              <a:t>).</a:t>
            </a:r>
            <a:endParaRPr lang="hr-HR" sz="2800" dirty="0">
              <a:solidFill>
                <a:schemeClr val="dk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294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fade">
                                      <p:cBhvr>
                                        <p:cTn id="20" dur="1000"/>
                                        <p:tgtEl>
                                          <p:spTgt spid="5">
                                            <p:txEl>
                                              <p:pRg st="0" end="0"/>
                                            </p:txEl>
                                          </p:spTgt>
                                        </p:tgtEl>
                                      </p:cBhvr>
                                    </p:animEffect>
                                    <p:anim calcmode="lin" valueType="num">
                                      <p:cBhvr>
                                        <p:cTn id="21"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838200" y="1825625"/>
            <a:ext cx="10515600" cy="2303964"/>
          </a:xfrm>
        </p:spPr>
        <p:style>
          <a:lnRef idx="1">
            <a:schemeClr val="accent1"/>
          </a:lnRef>
          <a:fillRef idx="2">
            <a:schemeClr val="accent1"/>
          </a:fillRef>
          <a:effectRef idx="1">
            <a:schemeClr val="accent1"/>
          </a:effectRef>
          <a:fontRef idx="minor">
            <a:schemeClr val="dk1"/>
          </a:fontRef>
        </p:style>
        <p:txBody>
          <a:bodyPr wrap="square">
            <a:spAutoFit/>
          </a:bodyPr>
          <a:lstStyle/>
          <a:p>
            <a:pPr marL="0" indent="0">
              <a:lnSpc>
                <a:spcPct val="106000"/>
              </a:lnSpc>
              <a:buNone/>
              <a:tabLst>
                <a:tab pos="990600" algn="l"/>
              </a:tabLst>
            </a:pPr>
            <a:r>
              <a:rPr lang="hr-HR" dirty="0">
                <a:solidFill>
                  <a:schemeClr val="dk1"/>
                </a:solidFill>
                <a:latin typeface="Calibri" panose="020F0502020204030204" pitchFamily="34" charset="0"/>
                <a:ea typeface="Calibri" panose="020F0502020204030204" pitchFamily="34" charset="0"/>
                <a:cs typeface="Times New Roman" panose="02020603050405020304" pitchFamily="18" charset="0"/>
              </a:rPr>
              <a:t>U Svemiru je beskonačno mnogo planeta povoljnih za život ljudi. </a:t>
            </a:r>
          </a:p>
          <a:p>
            <a:pPr marL="0" indent="0">
              <a:lnSpc>
                <a:spcPct val="106000"/>
              </a:lnSpc>
              <a:buNone/>
              <a:tabLst>
                <a:tab pos="990600" algn="l"/>
              </a:tabLst>
            </a:pPr>
            <a:r>
              <a:rPr lang="hr-HR" dirty="0">
                <a:solidFill>
                  <a:schemeClr val="dk1"/>
                </a:solidFill>
                <a:latin typeface="Calibri" panose="020F0502020204030204" pitchFamily="34" charset="0"/>
                <a:ea typeface="Calibri" panose="020F0502020204030204" pitchFamily="34" charset="0"/>
                <a:cs typeface="Times New Roman" panose="02020603050405020304" pitchFamily="18" charset="0"/>
              </a:rPr>
              <a:t>Ne znamo ništa o naseljenosti takvih planeta. </a:t>
            </a:r>
          </a:p>
          <a:p>
            <a:pPr marL="0" indent="0">
              <a:lnSpc>
                <a:spcPct val="106000"/>
              </a:lnSpc>
              <a:buNone/>
              <a:tabLst>
                <a:tab pos="990600" algn="l"/>
              </a:tabLst>
            </a:pPr>
            <a:r>
              <a:rPr lang="hr-HR" dirty="0">
                <a:solidFill>
                  <a:schemeClr val="dk1"/>
                </a:solidFill>
                <a:latin typeface="Calibri" panose="020F0502020204030204" pitchFamily="34" charset="0"/>
                <a:ea typeface="Calibri" panose="020F0502020204030204" pitchFamily="34" charset="0"/>
                <a:cs typeface="Times New Roman" panose="02020603050405020304" pitchFamily="18" charset="0"/>
              </a:rPr>
              <a:t>Ti planeti nisu naseljeni. </a:t>
            </a:r>
          </a:p>
          <a:p>
            <a:pPr marL="0">
              <a:lnSpc>
                <a:spcPct val="106000"/>
              </a:lnSpc>
              <a:tabLst>
                <a:tab pos="990600" algn="l"/>
              </a:tabLst>
            </a:pPr>
            <a:endParaRPr lang="hr-HR" dirty="0">
              <a:solidFill>
                <a:schemeClr val="dk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27937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t="-13000" b="-13000"/>
          </a:stretch>
        </a:blip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a:bodyPr>
          <a:lstStyle/>
          <a:p>
            <a:r>
              <a:rPr lang="hr-HR" dirty="0" err="1" smtClean="0">
                <a:solidFill>
                  <a:schemeClr val="dk1"/>
                </a:solidFill>
                <a:latin typeface="+mn-lt"/>
                <a:ea typeface="+mn-ea"/>
                <a:cs typeface="+mn-cs"/>
              </a:rPr>
              <a:t>Argumentum</a:t>
            </a:r>
            <a:r>
              <a:rPr lang="hr-HR" dirty="0" smtClean="0">
                <a:solidFill>
                  <a:schemeClr val="dk1"/>
                </a:solidFill>
                <a:latin typeface="+mn-lt"/>
                <a:ea typeface="+mn-ea"/>
                <a:cs typeface="+mn-cs"/>
              </a:rPr>
              <a:t> ad </a:t>
            </a:r>
            <a:r>
              <a:rPr lang="hr-HR" dirty="0" err="1" smtClean="0">
                <a:solidFill>
                  <a:schemeClr val="dk1"/>
                </a:solidFill>
                <a:latin typeface="+mn-lt"/>
                <a:ea typeface="+mn-ea"/>
                <a:cs typeface="+mn-cs"/>
              </a:rPr>
              <a:t>ignorantiam</a:t>
            </a:r>
            <a:endParaRPr lang="hr-HR" dirty="0">
              <a:solidFill>
                <a:schemeClr val="dk1"/>
              </a:solidFill>
              <a:latin typeface="+mn-lt"/>
              <a:ea typeface="+mn-ea"/>
              <a:cs typeface="+mn-cs"/>
            </a:endParaRPr>
          </a:p>
        </p:txBody>
      </p:sp>
      <p:sp>
        <p:nvSpPr>
          <p:cNvPr id="5" name="Pravokutnik 4"/>
          <p:cNvSpPr/>
          <p:nvPr/>
        </p:nvSpPr>
        <p:spPr>
          <a:xfrm>
            <a:off x="838200" y="2136256"/>
            <a:ext cx="9494520" cy="1462516"/>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nSpc>
                <a:spcPct val="106000"/>
              </a:lnSpc>
              <a:tabLst>
                <a:tab pos="990600" algn="l"/>
              </a:tabLst>
            </a:pPr>
            <a:r>
              <a:rPr lang="hr-HR" sz="2800" dirty="0">
                <a:solidFill>
                  <a:schemeClr val="dk1"/>
                </a:solidFill>
                <a:latin typeface="Calibri" panose="020F0502020204030204" pitchFamily="34" charset="0"/>
                <a:ea typeface="Calibri" panose="020F0502020204030204" pitchFamily="34" charset="0"/>
                <a:cs typeface="Times New Roman" panose="02020603050405020304" pitchFamily="18" charset="0"/>
              </a:rPr>
              <a:t>Pogreška koja nastaje iz teza kojima tvrdimo da je nešto nedokazivo jer nam je svima nepoznato ili je neostvariv način dokazivanja. Argument iz neznanja. </a:t>
            </a:r>
          </a:p>
        </p:txBody>
      </p:sp>
    </p:spTree>
    <p:extLst>
      <p:ext uri="{BB962C8B-B14F-4D97-AF65-F5344CB8AC3E}">
        <p14:creationId xmlns:p14="http://schemas.microsoft.com/office/powerpoint/2010/main" val="58145039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fade">
                                      <p:cBhvr>
                                        <p:cTn id="20" dur="1000"/>
                                        <p:tgtEl>
                                          <p:spTgt spid="5">
                                            <p:txEl>
                                              <p:pRg st="0" end="0"/>
                                            </p:txEl>
                                          </p:spTgt>
                                        </p:tgtEl>
                                      </p:cBhvr>
                                    </p:animEffect>
                                    <p:anim calcmode="lin" valueType="num">
                                      <p:cBhvr>
                                        <p:cTn id="21"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88571" y="404949"/>
            <a:ext cx="10515600" cy="1089796"/>
          </a:xfrm>
        </p:spPr>
        <p:style>
          <a:lnRef idx="1">
            <a:schemeClr val="accent5"/>
          </a:lnRef>
          <a:fillRef idx="2">
            <a:schemeClr val="accent5"/>
          </a:fillRef>
          <a:effectRef idx="1">
            <a:schemeClr val="accent5"/>
          </a:effectRef>
          <a:fontRef idx="minor">
            <a:schemeClr val="dk1"/>
          </a:fontRef>
        </p:style>
        <p:txBody>
          <a:bodyPr/>
          <a:lstStyle/>
          <a:p>
            <a:r>
              <a:rPr lang="hr-HR" dirty="0" smtClean="0"/>
              <a:t>Logičke pogreške (pogreške u argumentaciji)</a:t>
            </a:r>
            <a:endParaRPr lang="hr-HR" dirty="0"/>
          </a:p>
        </p:txBody>
      </p:sp>
      <p:sp>
        <p:nvSpPr>
          <p:cNvPr id="5" name="Pravokutnik 4"/>
          <p:cNvSpPr/>
          <p:nvPr/>
        </p:nvSpPr>
        <p:spPr>
          <a:xfrm>
            <a:off x="1088570" y="2008738"/>
            <a:ext cx="10515601" cy="237597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nSpc>
                <a:spcPct val="106000"/>
              </a:lnSpc>
              <a:spcAft>
                <a:spcPts val="0"/>
              </a:spcAft>
              <a:tabLst>
                <a:tab pos="990600" algn="l"/>
              </a:tabLst>
            </a:pPr>
            <a:r>
              <a:rPr lang="hr-HR" sz="2800" dirty="0">
                <a:latin typeface="Calibri" panose="020F0502020204030204" pitchFamily="34" charset="0"/>
                <a:ea typeface="Calibri" panose="020F0502020204030204" pitchFamily="34" charset="0"/>
                <a:cs typeface="Times New Roman" panose="02020603050405020304" pitchFamily="18" charset="0"/>
              </a:rPr>
              <a:t>Logičke </a:t>
            </a:r>
            <a:r>
              <a:rPr lang="hr-HR" sz="2800" dirty="0" smtClean="0">
                <a:latin typeface="Calibri" panose="020F0502020204030204" pitchFamily="34" charset="0"/>
                <a:ea typeface="Calibri" panose="020F0502020204030204" pitchFamily="34" charset="0"/>
                <a:cs typeface="Times New Roman" panose="02020603050405020304" pitchFamily="18" charset="0"/>
              </a:rPr>
              <a:t>pogreške </a:t>
            </a:r>
            <a:r>
              <a:rPr lang="hr-HR" sz="2800" dirty="0">
                <a:latin typeface="Calibri" panose="020F0502020204030204" pitchFamily="34" charset="0"/>
                <a:ea typeface="Calibri" panose="020F0502020204030204" pitchFamily="34" charset="0"/>
                <a:cs typeface="Times New Roman" panose="02020603050405020304" pitchFamily="18" charset="0"/>
              </a:rPr>
              <a:t>su, prije </a:t>
            </a:r>
            <a:r>
              <a:rPr lang="hr-HR" sz="2800" dirty="0" smtClean="0">
                <a:latin typeface="Calibri" panose="020F0502020204030204" pitchFamily="34" charset="0"/>
                <a:ea typeface="Calibri" panose="020F0502020204030204" pitchFamily="34" charset="0"/>
                <a:cs typeface="Times New Roman" panose="02020603050405020304" pitchFamily="18" charset="0"/>
              </a:rPr>
              <a:t>svega: </a:t>
            </a:r>
          </a:p>
          <a:p>
            <a:pPr marL="514350" indent="-514350">
              <a:lnSpc>
                <a:spcPct val="106000"/>
              </a:lnSpc>
              <a:spcAft>
                <a:spcPts val="0"/>
              </a:spcAft>
              <a:buAutoNum type="alphaLcParenR"/>
              <a:tabLst>
                <a:tab pos="990600" algn="l"/>
              </a:tabLst>
            </a:pPr>
            <a:r>
              <a:rPr lang="hr-HR" sz="2800" dirty="0" smtClean="0">
                <a:latin typeface="Calibri" panose="020F0502020204030204" pitchFamily="34" charset="0"/>
                <a:ea typeface="Calibri" panose="020F0502020204030204" pitchFamily="34" charset="0"/>
                <a:cs typeface="Times New Roman" panose="02020603050405020304" pitchFamily="18" charset="0"/>
              </a:rPr>
              <a:t>formalni </a:t>
            </a:r>
            <a:r>
              <a:rPr lang="hr-HR" sz="2800" dirty="0">
                <a:latin typeface="Calibri" panose="020F0502020204030204" pitchFamily="34" charset="0"/>
                <a:ea typeface="Calibri" panose="020F0502020204030204" pitchFamily="34" charset="0"/>
                <a:cs typeface="Times New Roman" panose="02020603050405020304" pitchFamily="18" charset="0"/>
              </a:rPr>
              <a:t>i neformalni misaoni oblici pogrešaka u zaključivanju, </a:t>
            </a:r>
            <a:endParaRPr lang="hr-HR" sz="2800" dirty="0" smtClean="0">
              <a:latin typeface="Calibri" panose="020F0502020204030204" pitchFamily="34" charset="0"/>
              <a:ea typeface="Calibri" panose="020F0502020204030204" pitchFamily="34" charset="0"/>
              <a:cs typeface="Times New Roman" panose="02020603050405020304" pitchFamily="18" charset="0"/>
            </a:endParaRPr>
          </a:p>
          <a:p>
            <a:pPr marL="514350" indent="-514350">
              <a:lnSpc>
                <a:spcPct val="106000"/>
              </a:lnSpc>
              <a:spcAft>
                <a:spcPts val="0"/>
              </a:spcAft>
              <a:buAutoNum type="alphaLcParenR"/>
              <a:tabLst>
                <a:tab pos="990600" algn="l"/>
              </a:tabLst>
            </a:pPr>
            <a:r>
              <a:rPr lang="hr-HR" sz="2800" dirty="0" smtClean="0">
                <a:latin typeface="Calibri" panose="020F0502020204030204" pitchFamily="34" charset="0"/>
                <a:ea typeface="Calibri" panose="020F0502020204030204" pitchFamily="34" charset="0"/>
                <a:cs typeface="Times New Roman" panose="02020603050405020304" pitchFamily="18" charset="0"/>
              </a:rPr>
              <a:t>sofisticirani</a:t>
            </a:r>
            <a:r>
              <a:rPr lang="hr-HR" sz="2800" dirty="0">
                <a:latin typeface="Calibri" panose="020F0502020204030204" pitchFamily="34" charset="0"/>
                <a:ea typeface="Calibri" panose="020F0502020204030204" pitchFamily="34" charset="0"/>
                <a:cs typeface="Times New Roman" panose="02020603050405020304" pitchFamily="18" charset="0"/>
              </a:rPr>
              <a:t>, vrlo složeni oblici, podvala i prikazivanja zaključaka valjanim ili čak istinitim (koji to formalno nisu) da bismo pridobili mišljenja ili stavove drugih.</a:t>
            </a:r>
          </a:p>
        </p:txBody>
      </p:sp>
    </p:spTree>
    <p:extLst>
      <p:ext uri="{BB962C8B-B14F-4D97-AF65-F5344CB8AC3E}">
        <p14:creationId xmlns:p14="http://schemas.microsoft.com/office/powerpoint/2010/main" val="2964260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fade">
                                      <p:cBhvr>
                                        <p:cTn id="20" dur="1000"/>
                                        <p:tgtEl>
                                          <p:spTgt spid="5">
                                            <p:txEl>
                                              <p:pRg st="0" end="0"/>
                                            </p:txEl>
                                          </p:spTgt>
                                        </p:tgtEl>
                                      </p:cBhvr>
                                    </p:animEffect>
                                    <p:anim calcmode="lin" valueType="num">
                                      <p:cBhvr>
                                        <p:cTn id="21"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animEffect transition="in" filter="fade">
                                      <p:cBhvr>
                                        <p:cTn id="27" dur="1000"/>
                                        <p:tgtEl>
                                          <p:spTgt spid="5">
                                            <p:txEl>
                                              <p:pRg st="1" end="1"/>
                                            </p:txEl>
                                          </p:spTgt>
                                        </p:tgtEl>
                                      </p:cBhvr>
                                    </p:animEffect>
                                    <p:anim calcmode="lin" valueType="num">
                                      <p:cBhvr>
                                        <p:cTn id="2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5">
                                            <p:txEl>
                                              <p:pRg st="2" end="2"/>
                                            </p:txEl>
                                          </p:spTgt>
                                        </p:tgtEl>
                                        <p:attrNameLst>
                                          <p:attrName>style.visibility</p:attrName>
                                        </p:attrNameLst>
                                      </p:cBhvr>
                                      <p:to>
                                        <p:strVal val="visible"/>
                                      </p:to>
                                    </p:set>
                                    <p:animEffect transition="in" filter="fade">
                                      <p:cBhvr>
                                        <p:cTn id="34" dur="1000"/>
                                        <p:tgtEl>
                                          <p:spTgt spid="5">
                                            <p:txEl>
                                              <p:pRg st="2" end="2"/>
                                            </p:txEl>
                                          </p:spTgt>
                                        </p:tgtEl>
                                      </p:cBhvr>
                                    </p:animEffect>
                                    <p:anim calcmode="lin" valueType="num">
                                      <p:cBhvr>
                                        <p:cTn id="3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838200" y="1825625"/>
            <a:ext cx="10515600" cy="1134028"/>
          </a:xfrm>
        </p:spPr>
        <p:style>
          <a:lnRef idx="1">
            <a:schemeClr val="accent1"/>
          </a:lnRef>
          <a:fillRef idx="2">
            <a:schemeClr val="accent1"/>
          </a:fillRef>
          <a:effectRef idx="1">
            <a:schemeClr val="accent1"/>
          </a:effectRef>
          <a:fontRef idx="minor">
            <a:schemeClr val="dk1"/>
          </a:fontRef>
        </p:style>
        <p:txBody>
          <a:bodyPr wrap="square">
            <a:spAutoFit/>
          </a:bodyPr>
          <a:lstStyle/>
          <a:p>
            <a:pPr marL="0" indent="0">
              <a:lnSpc>
                <a:spcPct val="106000"/>
              </a:lnSpc>
              <a:buNone/>
              <a:tabLst>
                <a:tab pos="990600" algn="l"/>
              </a:tabLst>
            </a:pPr>
            <a:r>
              <a:rPr lang="hr-HR" dirty="0" smtClean="0">
                <a:solidFill>
                  <a:schemeClr val="dk1"/>
                </a:solidFill>
                <a:latin typeface="Calibri" panose="020F0502020204030204" pitchFamily="34" charset="0"/>
                <a:ea typeface="Calibri" panose="020F0502020204030204" pitchFamily="34" charset="0"/>
                <a:cs typeface="Times New Roman" panose="02020603050405020304" pitchFamily="18" charset="0"/>
              </a:rPr>
              <a:t>Ako sam aktivan na nastavnom satu Logike, dobit ću ocjenu odličan.</a:t>
            </a:r>
          </a:p>
          <a:p>
            <a:pPr marL="0" indent="0">
              <a:lnSpc>
                <a:spcPct val="106000"/>
              </a:lnSpc>
              <a:buNone/>
              <a:tabLst>
                <a:tab pos="990600" algn="l"/>
              </a:tabLst>
            </a:pPr>
            <a:r>
              <a:rPr lang="hr-HR" dirty="0" smtClean="0">
                <a:latin typeface="Calibri" panose="020F0502020204030204" pitchFamily="34" charset="0"/>
                <a:ea typeface="Calibri" panose="020F0502020204030204" pitchFamily="34" charset="0"/>
                <a:cs typeface="Times New Roman" panose="02020603050405020304" pitchFamily="18" charset="0"/>
              </a:rPr>
              <a:t>Prema tome, sigurno ću dobiti ocjenu odličan.</a:t>
            </a:r>
            <a:endParaRPr lang="hr-HR" dirty="0">
              <a:solidFill>
                <a:schemeClr val="dk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89042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199" y="365125"/>
            <a:ext cx="10879183" cy="1325563"/>
          </a:xfrm>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a:bodyPr>
          <a:lstStyle/>
          <a:p>
            <a:r>
              <a:rPr lang="hr-HR" dirty="0" smtClean="0">
                <a:solidFill>
                  <a:schemeClr val="dk1"/>
                </a:solidFill>
                <a:latin typeface="+mn-lt"/>
                <a:ea typeface="+mn-ea"/>
                <a:cs typeface="+mn-cs"/>
              </a:rPr>
              <a:t>Negiranje </a:t>
            </a:r>
            <a:r>
              <a:rPr lang="hr-HR" dirty="0" err="1" smtClean="0">
                <a:solidFill>
                  <a:schemeClr val="dk1"/>
                </a:solidFill>
                <a:latin typeface="+mn-lt"/>
                <a:ea typeface="+mn-ea"/>
                <a:cs typeface="+mn-cs"/>
              </a:rPr>
              <a:t>antecedensa</a:t>
            </a:r>
            <a:r>
              <a:rPr lang="hr-HR" dirty="0" smtClean="0">
                <a:solidFill>
                  <a:schemeClr val="dk1"/>
                </a:solidFill>
                <a:latin typeface="+mn-lt"/>
                <a:ea typeface="+mn-ea"/>
                <a:cs typeface="+mn-cs"/>
              </a:rPr>
              <a:t>/afirmacija </a:t>
            </a:r>
            <a:r>
              <a:rPr lang="hr-HR" dirty="0" err="1" smtClean="0">
                <a:solidFill>
                  <a:schemeClr val="dk1"/>
                </a:solidFill>
                <a:latin typeface="+mn-lt"/>
                <a:ea typeface="+mn-ea"/>
                <a:cs typeface="+mn-cs"/>
              </a:rPr>
              <a:t>konzekvensa</a:t>
            </a:r>
            <a:endParaRPr lang="hr-HR" dirty="0">
              <a:solidFill>
                <a:schemeClr val="dk1"/>
              </a:solidFill>
              <a:latin typeface="+mn-lt"/>
              <a:ea typeface="+mn-ea"/>
              <a:cs typeface="+mn-cs"/>
            </a:endParaRPr>
          </a:p>
        </p:txBody>
      </p:sp>
      <p:sp>
        <p:nvSpPr>
          <p:cNvPr id="7" name="Pravokutnik 6"/>
          <p:cNvSpPr/>
          <p:nvPr/>
        </p:nvSpPr>
        <p:spPr>
          <a:xfrm>
            <a:off x="838199" y="2044816"/>
            <a:ext cx="10134601" cy="237597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nSpc>
                <a:spcPct val="106000"/>
              </a:lnSpc>
              <a:tabLst>
                <a:tab pos="990600" algn="l"/>
              </a:tabLst>
            </a:pPr>
            <a:r>
              <a:rPr lang="hr-HR" sz="2800" dirty="0">
                <a:solidFill>
                  <a:schemeClr val="dk1"/>
                </a:solidFill>
                <a:latin typeface="Calibri" panose="020F0502020204030204" pitchFamily="34" charset="0"/>
                <a:ea typeface="Calibri" panose="020F0502020204030204" pitchFamily="34" charset="0"/>
                <a:cs typeface="Times New Roman" panose="02020603050405020304" pitchFamily="18" charset="0"/>
              </a:rPr>
              <a:t>Pogreška koja nastaje ukoliko bismo negirali prvi član implikacije ili kondicionala te tvrdili da istinitost implikacije proizlazi isključivo iz neistinitosti drugog člana.  Isto tako, pogreška nastaje ukoliko bismo potvrdili drugi član implikacije te tvrdili da istinitost kondicionala proizlazi isključivo iz istinitosti prvog člana. </a:t>
            </a:r>
          </a:p>
        </p:txBody>
      </p:sp>
      <p:pic>
        <p:nvPicPr>
          <p:cNvPr id="8" name="Slika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50574" y="4053650"/>
            <a:ext cx="3779426" cy="2530029"/>
          </a:xfrm>
          <a:prstGeom prst="rect">
            <a:avLst/>
          </a:prstGeom>
        </p:spPr>
      </p:pic>
    </p:spTree>
    <p:extLst>
      <p:ext uri="{BB962C8B-B14F-4D97-AF65-F5344CB8AC3E}">
        <p14:creationId xmlns:p14="http://schemas.microsoft.com/office/powerpoint/2010/main" val="701660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7">
                                            <p:txEl>
                                              <p:pRg st="0" end="0"/>
                                            </p:txEl>
                                          </p:spTgt>
                                        </p:tgtEl>
                                        <p:attrNameLst>
                                          <p:attrName>style.visibility</p:attrName>
                                        </p:attrNameLst>
                                      </p:cBhvr>
                                      <p:to>
                                        <p:strVal val="visible"/>
                                      </p:to>
                                    </p:set>
                                    <p:animEffect transition="in" filter="fade">
                                      <p:cBhvr>
                                        <p:cTn id="20" dur="1000"/>
                                        <p:tgtEl>
                                          <p:spTgt spid="7">
                                            <p:txEl>
                                              <p:pRg st="0" end="0"/>
                                            </p:txEl>
                                          </p:spTgt>
                                        </p:tgtEl>
                                      </p:cBhvr>
                                    </p:animEffect>
                                    <p:anim calcmode="lin" valueType="num">
                                      <p:cBhvr>
                                        <p:cTn id="21"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500" fill="hold"/>
                                        <p:tgtEl>
                                          <p:spTgt spid="8"/>
                                        </p:tgtEl>
                                        <p:attrNameLst>
                                          <p:attrName>ppt_w</p:attrName>
                                        </p:attrNameLst>
                                      </p:cBhvr>
                                      <p:tavLst>
                                        <p:tav tm="0">
                                          <p:val>
                                            <p:fltVal val="0"/>
                                          </p:val>
                                        </p:tav>
                                        <p:tav tm="100000">
                                          <p:val>
                                            <p:strVal val="#ppt_w"/>
                                          </p:val>
                                        </p:tav>
                                      </p:tavLst>
                                    </p:anim>
                                    <p:anim calcmode="lin" valueType="num">
                                      <p:cBhvr>
                                        <p:cTn id="28" dur="500" fill="hold"/>
                                        <p:tgtEl>
                                          <p:spTgt spid="8"/>
                                        </p:tgtEl>
                                        <p:attrNameLst>
                                          <p:attrName>ppt_h</p:attrName>
                                        </p:attrNameLst>
                                      </p:cBhvr>
                                      <p:tavLst>
                                        <p:tav tm="0">
                                          <p:val>
                                            <p:fltVal val="0"/>
                                          </p:val>
                                        </p:tav>
                                        <p:tav tm="100000">
                                          <p:val>
                                            <p:strVal val="#ppt_h"/>
                                          </p:val>
                                        </p:tav>
                                      </p:tavLst>
                                    </p:anim>
                                    <p:animEffect transition="in" filter="fade">
                                      <p:cBhvr>
                                        <p:cTn id="2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838200" y="1825625"/>
            <a:ext cx="10515600" cy="1590756"/>
          </a:xfrm>
        </p:spPr>
        <p:style>
          <a:lnRef idx="1">
            <a:schemeClr val="accent1"/>
          </a:lnRef>
          <a:fillRef idx="2">
            <a:schemeClr val="accent1"/>
          </a:fillRef>
          <a:effectRef idx="1">
            <a:schemeClr val="accent1"/>
          </a:effectRef>
          <a:fontRef idx="minor">
            <a:schemeClr val="dk1"/>
          </a:fontRef>
        </p:style>
        <p:txBody>
          <a:bodyPr wrap="square">
            <a:spAutoFit/>
          </a:bodyPr>
          <a:lstStyle/>
          <a:p>
            <a:pPr marL="0" indent="0">
              <a:lnSpc>
                <a:spcPct val="106000"/>
              </a:lnSpc>
              <a:buNone/>
              <a:tabLst>
                <a:tab pos="990600" algn="l"/>
              </a:tabLst>
            </a:pPr>
            <a:r>
              <a:rPr lang="hr-HR" dirty="0">
                <a:solidFill>
                  <a:schemeClr val="dk1"/>
                </a:solidFill>
                <a:latin typeface="Calibri" panose="020F0502020204030204" pitchFamily="34" charset="0"/>
                <a:ea typeface="Calibri" panose="020F0502020204030204" pitchFamily="34" charset="0"/>
                <a:cs typeface="Times New Roman" panose="02020603050405020304" pitchFamily="18" charset="0"/>
              </a:rPr>
              <a:t>Dobit ćeš jednu s lijeva pa jednu s desna pa ćeš naučiti da se nasiljem ne rješavaju problemi!!</a:t>
            </a:r>
          </a:p>
          <a:p>
            <a:pPr marL="0">
              <a:lnSpc>
                <a:spcPct val="106000"/>
              </a:lnSpc>
              <a:tabLst>
                <a:tab pos="990600" algn="l"/>
              </a:tabLst>
            </a:pPr>
            <a:endParaRPr lang="hr-HR" dirty="0">
              <a:solidFill>
                <a:schemeClr val="dk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05356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a:bodyPr>
          <a:lstStyle/>
          <a:p>
            <a:r>
              <a:rPr lang="hr-HR" dirty="0" err="1" smtClean="0">
                <a:solidFill>
                  <a:schemeClr val="dk1"/>
                </a:solidFill>
                <a:latin typeface="+mn-lt"/>
                <a:ea typeface="+mn-ea"/>
                <a:cs typeface="+mn-cs"/>
              </a:rPr>
              <a:t>Argumentum</a:t>
            </a:r>
            <a:r>
              <a:rPr lang="hr-HR" dirty="0" smtClean="0">
                <a:solidFill>
                  <a:schemeClr val="dk1"/>
                </a:solidFill>
                <a:latin typeface="+mn-lt"/>
                <a:ea typeface="+mn-ea"/>
                <a:cs typeface="+mn-cs"/>
              </a:rPr>
              <a:t> ad </a:t>
            </a:r>
            <a:r>
              <a:rPr lang="hr-HR" dirty="0" err="1" smtClean="0">
                <a:solidFill>
                  <a:schemeClr val="dk1"/>
                </a:solidFill>
                <a:latin typeface="+mn-lt"/>
                <a:ea typeface="+mn-ea"/>
                <a:cs typeface="+mn-cs"/>
              </a:rPr>
              <a:t>baculum</a:t>
            </a:r>
            <a:endParaRPr lang="hr-HR" dirty="0">
              <a:solidFill>
                <a:schemeClr val="dk1"/>
              </a:solidFill>
              <a:latin typeface="+mn-lt"/>
              <a:ea typeface="+mn-ea"/>
              <a:cs typeface="+mn-cs"/>
            </a:endParaRPr>
          </a:p>
        </p:txBody>
      </p:sp>
      <p:sp>
        <p:nvSpPr>
          <p:cNvPr id="5" name="Pravokutnik 4"/>
          <p:cNvSpPr/>
          <p:nvPr/>
        </p:nvSpPr>
        <p:spPr>
          <a:xfrm>
            <a:off x="838199" y="2122577"/>
            <a:ext cx="9912531" cy="1005788"/>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nSpc>
                <a:spcPct val="106000"/>
              </a:lnSpc>
              <a:tabLst>
                <a:tab pos="990600" algn="l"/>
              </a:tabLst>
            </a:pPr>
            <a:r>
              <a:rPr lang="hr-HR" sz="2800" dirty="0">
                <a:latin typeface="Calibri" panose="020F0502020204030204" pitchFamily="34" charset="0"/>
                <a:ea typeface="Calibri" panose="020F0502020204030204" pitchFamily="34" charset="0"/>
                <a:cs typeface="Times New Roman" panose="02020603050405020304" pitchFamily="18" charset="0"/>
              </a:rPr>
              <a:t>Argument batine. </a:t>
            </a:r>
            <a:r>
              <a:rPr lang="hr-HR" sz="2800" dirty="0" smtClean="0">
                <a:solidFill>
                  <a:schemeClr val="dk1"/>
                </a:solidFill>
                <a:latin typeface="Calibri" panose="020F0502020204030204" pitchFamily="34" charset="0"/>
                <a:ea typeface="Calibri" panose="020F0502020204030204" pitchFamily="34" charset="0"/>
                <a:cs typeface="Times New Roman" panose="02020603050405020304" pitchFamily="18" charset="0"/>
              </a:rPr>
              <a:t>Pogreška </a:t>
            </a:r>
            <a:r>
              <a:rPr lang="hr-HR" sz="2800" dirty="0">
                <a:solidFill>
                  <a:schemeClr val="dk1"/>
                </a:solidFill>
                <a:latin typeface="Calibri" panose="020F0502020204030204" pitchFamily="34" charset="0"/>
                <a:ea typeface="Calibri" panose="020F0502020204030204" pitchFamily="34" charset="0"/>
                <a:cs typeface="Times New Roman" panose="02020603050405020304" pitchFamily="18" charset="0"/>
              </a:rPr>
              <a:t>koja nastaje ukoliko se u argumentaciji pozivamo na silu ili prisilu, a ne na silu argumenta</a:t>
            </a:r>
            <a:r>
              <a:rPr lang="hr-HR" sz="2800" dirty="0" smtClean="0">
                <a:solidFill>
                  <a:schemeClr val="dk1"/>
                </a:solidFill>
                <a:latin typeface="Calibri" panose="020F0502020204030204" pitchFamily="34" charset="0"/>
                <a:ea typeface="Calibri" panose="020F0502020204030204" pitchFamily="34" charset="0"/>
                <a:cs typeface="Times New Roman" panose="02020603050405020304" pitchFamily="18" charset="0"/>
              </a:rPr>
              <a:t>.  </a:t>
            </a:r>
            <a:endParaRPr lang="hr-HR" sz="2800" dirty="0">
              <a:solidFill>
                <a:schemeClr val="dk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52007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fade">
                                      <p:cBhvr>
                                        <p:cTn id="20" dur="1000"/>
                                        <p:tgtEl>
                                          <p:spTgt spid="5">
                                            <p:txEl>
                                              <p:pRg st="0" end="0"/>
                                            </p:txEl>
                                          </p:spTgt>
                                        </p:tgtEl>
                                      </p:cBhvr>
                                    </p:animEffect>
                                    <p:anim calcmode="lin" valueType="num">
                                      <p:cBhvr>
                                        <p:cTn id="21"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1047206" y="2132197"/>
            <a:ext cx="10515600" cy="1718997"/>
          </a:xfrm>
        </p:spPr>
        <p:style>
          <a:lnRef idx="1">
            <a:schemeClr val="accent1"/>
          </a:lnRef>
          <a:fillRef idx="2">
            <a:schemeClr val="accent1"/>
          </a:fillRef>
          <a:effectRef idx="1">
            <a:schemeClr val="accent1"/>
          </a:effectRef>
          <a:fontRef idx="minor">
            <a:schemeClr val="dk1"/>
          </a:fontRef>
        </p:style>
        <p:txBody>
          <a:bodyPr wrap="square">
            <a:spAutoFit/>
          </a:bodyPr>
          <a:lstStyle/>
          <a:p>
            <a:pPr marL="0" indent="0">
              <a:lnSpc>
                <a:spcPct val="106000"/>
              </a:lnSpc>
              <a:buNone/>
              <a:tabLst>
                <a:tab pos="990600" algn="l"/>
              </a:tabLst>
            </a:pPr>
            <a:r>
              <a:rPr lang="hr-HR" dirty="0" smtClean="0">
                <a:solidFill>
                  <a:schemeClr val="dk1"/>
                </a:solidFill>
                <a:latin typeface="Calibri" panose="020F0502020204030204" pitchFamily="34" charset="0"/>
                <a:ea typeface="Calibri" panose="020F0502020204030204" pitchFamily="34" charset="0"/>
                <a:cs typeface="Times New Roman" panose="02020603050405020304" pitchFamily="18" charset="0"/>
              </a:rPr>
              <a:t>Pravi vampiri su visoki i snažni.</a:t>
            </a:r>
          </a:p>
          <a:p>
            <a:pPr marL="0" indent="0">
              <a:lnSpc>
                <a:spcPct val="106000"/>
              </a:lnSpc>
              <a:buNone/>
              <a:tabLst>
                <a:tab pos="990600" algn="l"/>
              </a:tabLst>
            </a:pPr>
            <a:r>
              <a:rPr lang="hr-HR" dirty="0" smtClean="0">
                <a:latin typeface="Calibri" panose="020F0502020204030204" pitchFamily="34" charset="0"/>
                <a:ea typeface="Calibri" panose="020F0502020204030204" pitchFamily="34" charset="0"/>
                <a:cs typeface="Times New Roman" panose="02020603050405020304" pitchFamily="18" charset="0"/>
              </a:rPr>
              <a:t>Tom Cruise je sve samo ne visok.</a:t>
            </a:r>
          </a:p>
          <a:p>
            <a:pPr marL="0" indent="0">
              <a:lnSpc>
                <a:spcPct val="106000"/>
              </a:lnSpc>
              <a:buNone/>
              <a:tabLst>
                <a:tab pos="990600" algn="l"/>
              </a:tabLst>
            </a:pPr>
            <a:r>
              <a:rPr lang="hr-HR" dirty="0" smtClean="0">
                <a:solidFill>
                  <a:schemeClr val="dk1"/>
                </a:solidFill>
                <a:latin typeface="Calibri" panose="020F0502020204030204" pitchFamily="34" charset="0"/>
                <a:ea typeface="Calibri" panose="020F0502020204030204" pitchFamily="34" charset="0"/>
                <a:cs typeface="Times New Roman" panose="02020603050405020304" pitchFamily="18" charset="0"/>
              </a:rPr>
              <a:t>Što on traži u filmu Intervju s vampirom?</a:t>
            </a:r>
            <a:endParaRPr lang="hr-HR" dirty="0">
              <a:solidFill>
                <a:schemeClr val="dk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AutoShape 2" descr="Intervju s vampirom, 27.02. – 22:40 - Televizija K3"/>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r-HR"/>
          </a:p>
        </p:txBody>
      </p:sp>
      <p:pic>
        <p:nvPicPr>
          <p:cNvPr id="6" name="Slika 5"/>
          <p:cNvPicPr>
            <a:picLocks noChangeAspect="1"/>
          </p:cNvPicPr>
          <p:nvPr/>
        </p:nvPicPr>
        <p:blipFill>
          <a:blip r:embed="rId2"/>
          <a:stretch>
            <a:fillRect/>
          </a:stretch>
        </p:blipFill>
        <p:spPr>
          <a:xfrm>
            <a:off x="7297646" y="2685123"/>
            <a:ext cx="4150657" cy="2332142"/>
          </a:xfrm>
          <a:prstGeom prst="rect">
            <a:avLst/>
          </a:prstGeom>
        </p:spPr>
      </p:pic>
    </p:spTree>
    <p:extLst>
      <p:ext uri="{BB962C8B-B14F-4D97-AF65-F5344CB8AC3E}">
        <p14:creationId xmlns:p14="http://schemas.microsoft.com/office/powerpoint/2010/main" val="1783411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nodeType="click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p:cTn id="34" dur="500" fill="hold"/>
                                        <p:tgtEl>
                                          <p:spTgt spid="6"/>
                                        </p:tgtEl>
                                        <p:attrNameLst>
                                          <p:attrName>ppt_w</p:attrName>
                                        </p:attrNameLst>
                                      </p:cBhvr>
                                      <p:tavLst>
                                        <p:tav tm="0">
                                          <p:val>
                                            <p:fltVal val="0"/>
                                          </p:val>
                                        </p:tav>
                                        <p:tav tm="100000">
                                          <p:val>
                                            <p:strVal val="#ppt_w"/>
                                          </p:val>
                                        </p:tav>
                                      </p:tavLst>
                                    </p:anim>
                                    <p:anim calcmode="lin" valueType="num">
                                      <p:cBhvr>
                                        <p:cTn id="35" dur="500" fill="hold"/>
                                        <p:tgtEl>
                                          <p:spTgt spid="6"/>
                                        </p:tgtEl>
                                        <p:attrNameLst>
                                          <p:attrName>ppt_h</p:attrName>
                                        </p:attrNameLst>
                                      </p:cBhvr>
                                      <p:tavLst>
                                        <p:tav tm="0">
                                          <p:val>
                                            <p:fltVal val="0"/>
                                          </p:val>
                                        </p:tav>
                                        <p:tav tm="100000">
                                          <p:val>
                                            <p:strVal val="#ppt_h"/>
                                          </p:val>
                                        </p:tav>
                                      </p:tavLst>
                                    </p:anim>
                                    <p:animEffect transition="in" filter="fade">
                                      <p:cBhvr>
                                        <p:cTn id="3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a:bodyPr>
          <a:lstStyle/>
          <a:p>
            <a:r>
              <a:rPr lang="hr-HR" dirty="0" err="1" smtClean="0">
                <a:solidFill>
                  <a:schemeClr val="dk1"/>
                </a:solidFill>
                <a:latin typeface="+mn-lt"/>
                <a:ea typeface="+mn-ea"/>
                <a:cs typeface="+mn-cs"/>
              </a:rPr>
              <a:t>Argumentum</a:t>
            </a:r>
            <a:r>
              <a:rPr lang="hr-HR" dirty="0" smtClean="0">
                <a:solidFill>
                  <a:schemeClr val="dk1"/>
                </a:solidFill>
                <a:latin typeface="+mn-lt"/>
                <a:ea typeface="+mn-ea"/>
                <a:cs typeface="+mn-cs"/>
              </a:rPr>
              <a:t> ad </a:t>
            </a:r>
            <a:r>
              <a:rPr lang="hr-HR" dirty="0" err="1" smtClean="0">
                <a:solidFill>
                  <a:schemeClr val="dk1"/>
                </a:solidFill>
                <a:latin typeface="+mn-lt"/>
                <a:ea typeface="+mn-ea"/>
                <a:cs typeface="+mn-cs"/>
              </a:rPr>
              <a:t>hominem</a:t>
            </a:r>
            <a:endParaRPr lang="hr-HR" dirty="0">
              <a:solidFill>
                <a:schemeClr val="dk1"/>
              </a:solidFill>
              <a:latin typeface="+mn-lt"/>
              <a:ea typeface="+mn-ea"/>
              <a:cs typeface="+mn-cs"/>
            </a:endParaRPr>
          </a:p>
        </p:txBody>
      </p:sp>
      <p:sp>
        <p:nvSpPr>
          <p:cNvPr id="5" name="Pravokutnik 4"/>
          <p:cNvSpPr/>
          <p:nvPr/>
        </p:nvSpPr>
        <p:spPr>
          <a:xfrm>
            <a:off x="838200" y="2080275"/>
            <a:ext cx="9585960" cy="1919243"/>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nSpc>
                <a:spcPct val="106000"/>
              </a:lnSpc>
              <a:tabLst>
                <a:tab pos="990600" algn="l"/>
              </a:tabLst>
            </a:pPr>
            <a:r>
              <a:rPr lang="hr-HR" sz="2800" dirty="0">
                <a:solidFill>
                  <a:schemeClr val="dk1"/>
                </a:solidFill>
                <a:latin typeface="Calibri" panose="020F0502020204030204" pitchFamily="34" charset="0"/>
                <a:ea typeface="Calibri" panose="020F0502020204030204" pitchFamily="34" charset="0"/>
                <a:cs typeface="Times New Roman" panose="02020603050405020304" pitchFamily="18" charset="0"/>
              </a:rPr>
              <a:t>Pogreška koja nastaje ukoliko se umjesto na argumente obrušimo na osobu koja argumente </a:t>
            </a:r>
            <a:r>
              <a:rPr lang="hr-HR" sz="2800" dirty="0" smtClean="0">
                <a:solidFill>
                  <a:schemeClr val="dk1"/>
                </a:solidFill>
                <a:latin typeface="Calibri" panose="020F0502020204030204" pitchFamily="34" charset="0"/>
                <a:ea typeface="Calibri" panose="020F0502020204030204" pitchFamily="34" charset="0"/>
                <a:cs typeface="Times New Roman" panose="02020603050405020304" pitchFamily="18" charset="0"/>
              </a:rPr>
              <a:t>iznosi ili je sama osoba dio situacije koju nastojimo razriješiti argumentacijom. </a:t>
            </a:r>
            <a:r>
              <a:rPr lang="hr-HR" sz="2800" dirty="0">
                <a:solidFill>
                  <a:schemeClr val="dk1"/>
                </a:solidFill>
                <a:latin typeface="Calibri" panose="020F0502020204030204" pitchFamily="34" charset="0"/>
                <a:ea typeface="Calibri" panose="020F0502020204030204" pitchFamily="34" charset="0"/>
                <a:cs typeface="Times New Roman" panose="02020603050405020304" pitchFamily="18" charset="0"/>
              </a:rPr>
              <a:t>Napadamo čovjeka, a ne tezu. </a:t>
            </a:r>
          </a:p>
        </p:txBody>
      </p:sp>
    </p:spTree>
    <p:extLst>
      <p:ext uri="{BB962C8B-B14F-4D97-AF65-F5344CB8AC3E}">
        <p14:creationId xmlns:p14="http://schemas.microsoft.com/office/powerpoint/2010/main" val="1498094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fade">
                                      <p:cBhvr>
                                        <p:cTn id="20" dur="1000"/>
                                        <p:tgtEl>
                                          <p:spTgt spid="5">
                                            <p:txEl>
                                              <p:pRg st="0" end="0"/>
                                            </p:txEl>
                                          </p:spTgt>
                                        </p:tgtEl>
                                      </p:cBhvr>
                                    </p:animEffect>
                                    <p:anim calcmode="lin" valueType="num">
                                      <p:cBhvr>
                                        <p:cTn id="21"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838200" y="1825625"/>
            <a:ext cx="10515600" cy="2888932"/>
          </a:xfrm>
        </p:spPr>
        <p:style>
          <a:lnRef idx="1">
            <a:schemeClr val="accent1"/>
          </a:lnRef>
          <a:fillRef idx="2">
            <a:schemeClr val="accent1"/>
          </a:fillRef>
          <a:effectRef idx="1">
            <a:schemeClr val="accent1"/>
          </a:effectRef>
          <a:fontRef idx="minor">
            <a:schemeClr val="dk1"/>
          </a:fontRef>
        </p:style>
        <p:txBody>
          <a:bodyPr vert="horz" wrap="square" lIns="91440" tIns="45720" rIns="91440" bIns="45720" rtlCol="0">
            <a:spAutoFit/>
          </a:bodyPr>
          <a:lstStyle/>
          <a:p>
            <a:pPr marL="0" indent="0">
              <a:lnSpc>
                <a:spcPct val="106000"/>
              </a:lnSpc>
              <a:buNone/>
              <a:tabLst>
                <a:tab pos="990600" algn="l"/>
              </a:tabLst>
            </a:pPr>
            <a:r>
              <a:rPr lang="hr-HR" dirty="0">
                <a:solidFill>
                  <a:schemeClr val="dk1"/>
                </a:solidFill>
                <a:latin typeface="Calibri" panose="020F0502020204030204" pitchFamily="34" charset="0"/>
                <a:ea typeface="Calibri" panose="020F0502020204030204" pitchFamily="34" charset="0"/>
                <a:cs typeface="Times New Roman" panose="02020603050405020304" pitchFamily="18" charset="0"/>
              </a:rPr>
              <a:t>Profesore, nisam napisao zadaću.</a:t>
            </a:r>
          </a:p>
          <a:p>
            <a:pPr marL="0" indent="0">
              <a:lnSpc>
                <a:spcPct val="106000"/>
              </a:lnSpc>
              <a:buNone/>
              <a:tabLst>
                <a:tab pos="990600" algn="l"/>
              </a:tabLst>
            </a:pPr>
            <a:r>
              <a:rPr lang="hr-HR" dirty="0">
                <a:solidFill>
                  <a:schemeClr val="dk1"/>
                </a:solidFill>
                <a:latin typeface="Calibri" panose="020F0502020204030204" pitchFamily="34" charset="0"/>
                <a:ea typeface="Calibri" panose="020F0502020204030204" pitchFamily="34" charset="0"/>
                <a:cs typeface="Times New Roman" panose="02020603050405020304" pitchFamily="18" charset="0"/>
              </a:rPr>
              <a:t>Nisam bio čitav prošli mjesec u školi.</a:t>
            </a:r>
          </a:p>
          <a:p>
            <a:pPr marL="0" indent="0">
              <a:lnSpc>
                <a:spcPct val="106000"/>
              </a:lnSpc>
              <a:buNone/>
              <a:tabLst>
                <a:tab pos="990600" algn="l"/>
              </a:tabLst>
            </a:pPr>
            <a:r>
              <a:rPr lang="hr-HR" dirty="0">
                <a:solidFill>
                  <a:schemeClr val="dk1"/>
                </a:solidFill>
                <a:latin typeface="Calibri" panose="020F0502020204030204" pitchFamily="34" charset="0"/>
                <a:ea typeface="Calibri" panose="020F0502020204030204" pitchFamily="34" charset="0"/>
                <a:cs typeface="Times New Roman" panose="02020603050405020304" pitchFamily="18" charset="0"/>
              </a:rPr>
              <a:t>Mačka mi se već tri dana osjeća loše.</a:t>
            </a:r>
          </a:p>
          <a:p>
            <a:pPr marL="0" indent="0">
              <a:lnSpc>
                <a:spcPct val="106000"/>
              </a:lnSpc>
              <a:buNone/>
              <a:tabLst>
                <a:tab pos="990600" algn="l"/>
              </a:tabLst>
            </a:pPr>
            <a:r>
              <a:rPr lang="hr-HR" dirty="0">
                <a:solidFill>
                  <a:schemeClr val="dk1"/>
                </a:solidFill>
                <a:latin typeface="Calibri" panose="020F0502020204030204" pitchFamily="34" charset="0"/>
                <a:ea typeface="Calibri" panose="020F0502020204030204" pitchFamily="34" charset="0"/>
                <a:cs typeface="Times New Roman" panose="02020603050405020304" pitchFamily="18" charset="0"/>
              </a:rPr>
              <a:t>Izgleda da mi je pas </a:t>
            </a:r>
            <a:r>
              <a:rPr lang="hr-HR" dirty="0" err="1">
                <a:solidFill>
                  <a:schemeClr val="dk1"/>
                </a:solidFill>
                <a:latin typeface="Calibri" panose="020F0502020204030204" pitchFamily="34" charset="0"/>
                <a:ea typeface="Calibri" panose="020F0502020204030204" pitchFamily="34" charset="0"/>
                <a:cs typeface="Times New Roman" panose="02020603050405020304" pitchFamily="18" charset="0"/>
              </a:rPr>
              <a:t>požvakao</a:t>
            </a:r>
            <a:r>
              <a:rPr lang="hr-HR" dirty="0">
                <a:solidFill>
                  <a:schemeClr val="dk1"/>
                </a:solidFill>
                <a:latin typeface="Calibri" panose="020F0502020204030204" pitchFamily="34" charset="0"/>
                <a:ea typeface="Calibri" panose="020F0502020204030204" pitchFamily="34" charset="0"/>
                <a:cs typeface="Times New Roman" panose="02020603050405020304" pitchFamily="18" charset="0"/>
              </a:rPr>
              <a:t> bilježnicu.</a:t>
            </a:r>
          </a:p>
          <a:p>
            <a:pPr marL="0" indent="0">
              <a:lnSpc>
                <a:spcPct val="106000"/>
              </a:lnSpc>
              <a:buNone/>
              <a:tabLst>
                <a:tab pos="990600" algn="l"/>
              </a:tabLst>
            </a:pPr>
            <a:r>
              <a:rPr lang="hr-HR" dirty="0">
                <a:solidFill>
                  <a:schemeClr val="dk1"/>
                </a:solidFill>
                <a:latin typeface="Calibri" panose="020F0502020204030204" pitchFamily="34" charset="0"/>
                <a:ea typeface="Calibri" panose="020F0502020204030204" pitchFamily="34" charset="0"/>
                <a:cs typeface="Times New Roman" panose="02020603050405020304" pitchFamily="18" charset="0"/>
              </a:rPr>
              <a:t>Kako bih onda i mogao napisati zadaću?!</a:t>
            </a:r>
          </a:p>
        </p:txBody>
      </p:sp>
    </p:spTree>
    <p:extLst>
      <p:ext uri="{BB962C8B-B14F-4D97-AF65-F5344CB8AC3E}">
        <p14:creationId xmlns:p14="http://schemas.microsoft.com/office/powerpoint/2010/main" val="1241720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a:bodyPr>
          <a:lstStyle/>
          <a:p>
            <a:r>
              <a:rPr lang="hr-HR" dirty="0" err="1">
                <a:solidFill>
                  <a:schemeClr val="dk1"/>
                </a:solidFill>
                <a:latin typeface="+mn-lt"/>
                <a:ea typeface="+mn-ea"/>
                <a:cs typeface="+mn-cs"/>
              </a:rPr>
              <a:t>Argumentum</a:t>
            </a:r>
            <a:r>
              <a:rPr lang="hr-HR" dirty="0">
                <a:solidFill>
                  <a:schemeClr val="dk1"/>
                </a:solidFill>
                <a:latin typeface="+mn-lt"/>
                <a:ea typeface="+mn-ea"/>
                <a:cs typeface="+mn-cs"/>
              </a:rPr>
              <a:t> ad </a:t>
            </a:r>
            <a:r>
              <a:rPr lang="hr-HR" dirty="0" err="1">
                <a:solidFill>
                  <a:schemeClr val="dk1"/>
                </a:solidFill>
                <a:latin typeface="+mn-lt"/>
                <a:ea typeface="+mn-ea"/>
                <a:cs typeface="+mn-cs"/>
              </a:rPr>
              <a:t>misericordiam</a:t>
            </a:r>
            <a:endParaRPr lang="hr-HR" dirty="0">
              <a:solidFill>
                <a:schemeClr val="dk1"/>
              </a:solidFill>
              <a:latin typeface="+mn-lt"/>
              <a:ea typeface="+mn-ea"/>
              <a:cs typeface="+mn-cs"/>
            </a:endParaRPr>
          </a:p>
        </p:txBody>
      </p:sp>
      <p:sp>
        <p:nvSpPr>
          <p:cNvPr id="3" name="Rezervirano mjesto sadržaja 2"/>
          <p:cNvSpPr>
            <a:spLocks noGrp="1"/>
          </p:cNvSpPr>
          <p:nvPr>
            <p:ph idx="1"/>
          </p:nvPr>
        </p:nvSpPr>
        <p:spPr>
          <a:xfrm>
            <a:off x="838200" y="2103921"/>
            <a:ext cx="10515600" cy="986424"/>
          </a:xfrm>
        </p:spPr>
        <p:style>
          <a:lnRef idx="1">
            <a:schemeClr val="accent1"/>
          </a:lnRef>
          <a:fillRef idx="2">
            <a:schemeClr val="accent1"/>
          </a:fillRef>
          <a:effectRef idx="1">
            <a:schemeClr val="accent1"/>
          </a:effectRef>
          <a:fontRef idx="minor">
            <a:schemeClr val="dk1"/>
          </a:fontRef>
        </p:style>
        <p:txBody>
          <a:bodyPr wrap="square">
            <a:spAutoFit/>
          </a:bodyPr>
          <a:lstStyle/>
          <a:p>
            <a:pPr marL="0" indent="0">
              <a:lnSpc>
                <a:spcPct val="106000"/>
              </a:lnSpc>
              <a:buNone/>
              <a:tabLst>
                <a:tab pos="990600" algn="l"/>
              </a:tabLst>
            </a:pPr>
            <a:r>
              <a:rPr lang="hr-HR" dirty="0">
                <a:solidFill>
                  <a:schemeClr val="dk1"/>
                </a:solidFill>
                <a:latin typeface="Calibri" panose="020F0502020204030204" pitchFamily="34" charset="0"/>
                <a:ea typeface="Calibri" panose="020F0502020204030204" pitchFamily="34" charset="0"/>
                <a:cs typeface="Times New Roman" panose="02020603050405020304" pitchFamily="18" charset="0"/>
              </a:rPr>
              <a:t>To je pogreška u kojoj nastojimo navesti sugovornika da nam se smiluje ili da uzme u obzir naše argumente zbog sažaljenja prema nama.</a:t>
            </a:r>
          </a:p>
        </p:txBody>
      </p:sp>
    </p:spTree>
    <p:extLst>
      <p:ext uri="{BB962C8B-B14F-4D97-AF65-F5344CB8AC3E}">
        <p14:creationId xmlns:p14="http://schemas.microsoft.com/office/powerpoint/2010/main" val="125506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31722" y="806722"/>
            <a:ext cx="3132909" cy="549061"/>
          </a:xfrm>
        </p:spPr>
        <p:style>
          <a:lnRef idx="1">
            <a:schemeClr val="accent1"/>
          </a:lnRef>
          <a:fillRef idx="2">
            <a:schemeClr val="accent1"/>
          </a:fillRef>
          <a:effectRef idx="1">
            <a:schemeClr val="accent1"/>
          </a:effectRef>
          <a:fontRef idx="minor">
            <a:schemeClr val="dk1"/>
          </a:fontRef>
        </p:style>
        <p:txBody>
          <a:bodyPr wrap="square">
            <a:spAutoFit/>
          </a:bodyPr>
          <a:lstStyle/>
          <a:p>
            <a:pPr marL="0" indent="0">
              <a:lnSpc>
                <a:spcPct val="106000"/>
              </a:lnSpc>
              <a:buNone/>
              <a:tabLst>
                <a:tab pos="990600" algn="l"/>
              </a:tabLst>
            </a:pPr>
            <a:r>
              <a:rPr lang="hr-HR" dirty="0" smtClean="0">
                <a:solidFill>
                  <a:schemeClr val="dk1"/>
                </a:solidFill>
                <a:latin typeface="Calibri" panose="020F0502020204030204" pitchFamily="34" charset="0"/>
                <a:ea typeface="Calibri" panose="020F0502020204030204" pitchFamily="34" charset="0"/>
                <a:cs typeface="Times New Roman" panose="02020603050405020304" pitchFamily="18" charset="0"/>
              </a:rPr>
              <a:t>Svi su ludi za </a:t>
            </a:r>
            <a:r>
              <a:rPr lang="hr-HR" dirty="0" err="1" smtClean="0">
                <a:solidFill>
                  <a:schemeClr val="dk1"/>
                </a:solidFill>
                <a:latin typeface="Calibri" panose="020F0502020204030204" pitchFamily="34" charset="0"/>
                <a:ea typeface="Calibri" panose="020F0502020204030204" pitchFamily="34" charset="0"/>
                <a:cs typeface="Times New Roman" panose="02020603050405020304" pitchFamily="18" charset="0"/>
              </a:rPr>
              <a:t>Mary</a:t>
            </a:r>
            <a:r>
              <a:rPr lang="hr-HR" dirty="0" smtClean="0">
                <a:solidFill>
                  <a:schemeClr val="dk1"/>
                </a:solidFill>
                <a:latin typeface="Calibri" panose="020F0502020204030204" pitchFamily="34" charset="0"/>
                <a:ea typeface="Calibri" panose="020F0502020204030204" pitchFamily="34" charset="0"/>
                <a:cs typeface="Times New Roman" panose="02020603050405020304" pitchFamily="18" charset="0"/>
              </a:rPr>
              <a:t>!</a:t>
            </a:r>
            <a:endParaRPr lang="hr-HR" dirty="0">
              <a:solidFill>
                <a:schemeClr val="dk1"/>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2050" name="Picture 2" descr="The Choice of a New Generation by Pepsi - Samples, Covers and Remixes |  WhoSampl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1867" y="2325189"/>
            <a:ext cx="4112621" cy="41126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1147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2050"/>
                                        </p:tgtEl>
                                        <p:attrNameLst>
                                          <p:attrName>style.visibility</p:attrName>
                                        </p:attrNameLst>
                                      </p:cBhvr>
                                      <p:to>
                                        <p:strVal val="visible"/>
                                      </p:to>
                                    </p:set>
                                    <p:anim calcmode="lin" valueType="num">
                                      <p:cBhvr>
                                        <p:cTn id="20" dur="500" fill="hold"/>
                                        <p:tgtEl>
                                          <p:spTgt spid="2050"/>
                                        </p:tgtEl>
                                        <p:attrNameLst>
                                          <p:attrName>ppt_w</p:attrName>
                                        </p:attrNameLst>
                                      </p:cBhvr>
                                      <p:tavLst>
                                        <p:tav tm="0">
                                          <p:val>
                                            <p:fltVal val="0"/>
                                          </p:val>
                                        </p:tav>
                                        <p:tav tm="100000">
                                          <p:val>
                                            <p:strVal val="#ppt_w"/>
                                          </p:val>
                                        </p:tav>
                                      </p:tavLst>
                                    </p:anim>
                                    <p:anim calcmode="lin" valueType="num">
                                      <p:cBhvr>
                                        <p:cTn id="21" dur="500" fill="hold"/>
                                        <p:tgtEl>
                                          <p:spTgt spid="2050"/>
                                        </p:tgtEl>
                                        <p:attrNameLst>
                                          <p:attrName>ppt_h</p:attrName>
                                        </p:attrNameLst>
                                      </p:cBhvr>
                                      <p:tavLst>
                                        <p:tav tm="0">
                                          <p:val>
                                            <p:fltVal val="0"/>
                                          </p:val>
                                        </p:tav>
                                        <p:tav tm="100000">
                                          <p:val>
                                            <p:strVal val="#ppt_h"/>
                                          </p:val>
                                        </p:tav>
                                      </p:tavLst>
                                    </p:anim>
                                    <p:animEffect transition="in" filter="fade">
                                      <p:cBhvr>
                                        <p:cTn id="22"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a:bodyPr>
          <a:lstStyle/>
          <a:p>
            <a:r>
              <a:rPr lang="hr-HR" dirty="0" err="1" smtClean="0">
                <a:solidFill>
                  <a:schemeClr val="dk1"/>
                </a:solidFill>
                <a:latin typeface="+mn-lt"/>
                <a:ea typeface="+mn-ea"/>
                <a:cs typeface="+mn-cs"/>
              </a:rPr>
              <a:t>Argumentum</a:t>
            </a:r>
            <a:r>
              <a:rPr lang="hr-HR" dirty="0" smtClean="0">
                <a:solidFill>
                  <a:schemeClr val="dk1"/>
                </a:solidFill>
                <a:latin typeface="+mn-lt"/>
                <a:ea typeface="+mn-ea"/>
                <a:cs typeface="+mn-cs"/>
              </a:rPr>
              <a:t> ad </a:t>
            </a:r>
            <a:r>
              <a:rPr lang="hr-HR" dirty="0" err="1" smtClean="0">
                <a:solidFill>
                  <a:schemeClr val="dk1"/>
                </a:solidFill>
                <a:latin typeface="+mn-lt"/>
                <a:ea typeface="+mn-ea"/>
                <a:cs typeface="+mn-cs"/>
              </a:rPr>
              <a:t>populum</a:t>
            </a:r>
            <a:endParaRPr lang="hr-HR" dirty="0">
              <a:solidFill>
                <a:schemeClr val="dk1"/>
              </a:solidFill>
              <a:latin typeface="+mn-lt"/>
              <a:ea typeface="+mn-ea"/>
              <a:cs typeface="+mn-cs"/>
            </a:endParaRPr>
          </a:p>
        </p:txBody>
      </p:sp>
      <p:sp>
        <p:nvSpPr>
          <p:cNvPr id="7" name="Pravokutnik 6"/>
          <p:cNvSpPr/>
          <p:nvPr/>
        </p:nvSpPr>
        <p:spPr>
          <a:xfrm>
            <a:off x="838199" y="2393784"/>
            <a:ext cx="10369731" cy="1005788"/>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nSpc>
                <a:spcPct val="106000"/>
              </a:lnSpc>
              <a:tabLst>
                <a:tab pos="990600" algn="l"/>
              </a:tabLst>
            </a:pPr>
            <a:r>
              <a:rPr lang="hr-HR" sz="2800" dirty="0">
                <a:solidFill>
                  <a:schemeClr val="dk1"/>
                </a:solidFill>
                <a:latin typeface="Calibri" panose="020F0502020204030204" pitchFamily="34" charset="0"/>
                <a:ea typeface="Calibri" panose="020F0502020204030204" pitchFamily="34" charset="0"/>
                <a:cs typeface="Times New Roman" panose="02020603050405020304" pitchFamily="18" charset="0"/>
              </a:rPr>
              <a:t>Pogreška koja nastaje pozivanjem na sveopće slaganje s nekom tezom koja je i dokazana time što postoji sveopće slaganje s tezom. </a:t>
            </a:r>
          </a:p>
        </p:txBody>
      </p:sp>
    </p:spTree>
    <p:extLst>
      <p:ext uri="{BB962C8B-B14F-4D97-AF65-F5344CB8AC3E}">
        <p14:creationId xmlns:p14="http://schemas.microsoft.com/office/powerpoint/2010/main" val="1955289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7">
                                            <p:txEl>
                                              <p:pRg st="0" end="0"/>
                                            </p:txEl>
                                          </p:spTgt>
                                        </p:tgtEl>
                                        <p:attrNameLst>
                                          <p:attrName>style.visibility</p:attrName>
                                        </p:attrNameLst>
                                      </p:cBhvr>
                                      <p:to>
                                        <p:strVal val="visible"/>
                                      </p:to>
                                    </p:set>
                                    <p:animEffect transition="in" filter="fade">
                                      <p:cBhvr>
                                        <p:cTn id="20" dur="1000"/>
                                        <p:tgtEl>
                                          <p:spTgt spid="7">
                                            <p:txEl>
                                              <p:pRg st="0" end="0"/>
                                            </p:txEl>
                                          </p:spTgt>
                                        </p:tgtEl>
                                      </p:cBhvr>
                                    </p:animEffect>
                                    <p:anim calcmode="lin" valueType="num">
                                      <p:cBhvr>
                                        <p:cTn id="21"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1032601"/>
          </a:xfrm>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a:bodyPr>
          <a:lstStyle/>
          <a:p>
            <a:r>
              <a:rPr lang="hr-HR" dirty="0" smtClean="0"/>
              <a:t>Logičke pogreške (pogreške u argumentaciji)</a:t>
            </a:r>
            <a:endParaRPr lang="hr-HR" dirty="0">
              <a:solidFill>
                <a:schemeClr val="dk1"/>
              </a:solidFill>
              <a:latin typeface="+mn-lt"/>
              <a:ea typeface="+mn-ea"/>
              <a:cs typeface="+mn-cs"/>
            </a:endParaRPr>
          </a:p>
        </p:txBody>
      </p:sp>
      <p:graphicFrame>
        <p:nvGraphicFramePr>
          <p:cNvPr id="5" name="Rezervirano mjesto sadržaja 4"/>
          <p:cNvGraphicFramePr>
            <a:graphicFrameLocks noGrp="1"/>
          </p:cNvGraphicFramePr>
          <p:nvPr>
            <p:ph idx="1"/>
            <p:extLst>
              <p:ext uri="{D42A27DB-BD31-4B8C-83A1-F6EECF244321}">
                <p14:modId xmlns:p14="http://schemas.microsoft.com/office/powerpoint/2010/main" val="4116105187"/>
              </p:ext>
            </p:extLst>
          </p:nvPr>
        </p:nvGraphicFramePr>
        <p:xfrm>
          <a:off x="1698169" y="2090057"/>
          <a:ext cx="8974185" cy="3441173"/>
        </p:xfrm>
        <a:graphic>
          <a:graphicData uri="http://schemas.openxmlformats.org/drawingml/2006/table">
            <a:tbl>
              <a:tblPr firstRow="1" firstCol="1" bandRow="1">
                <a:tableStyleId>{7DF18680-E054-41AD-8BC1-D1AEF772440D}</a:tableStyleId>
              </a:tblPr>
              <a:tblGrid>
                <a:gridCol w="2991395">
                  <a:extLst>
                    <a:ext uri="{9D8B030D-6E8A-4147-A177-3AD203B41FA5}">
                      <a16:colId xmlns:a16="http://schemas.microsoft.com/office/drawing/2014/main" val="1369158606"/>
                    </a:ext>
                  </a:extLst>
                </a:gridCol>
                <a:gridCol w="2991395">
                  <a:extLst>
                    <a:ext uri="{9D8B030D-6E8A-4147-A177-3AD203B41FA5}">
                      <a16:colId xmlns:a16="http://schemas.microsoft.com/office/drawing/2014/main" val="1975524723"/>
                    </a:ext>
                  </a:extLst>
                </a:gridCol>
                <a:gridCol w="2991395">
                  <a:extLst>
                    <a:ext uri="{9D8B030D-6E8A-4147-A177-3AD203B41FA5}">
                      <a16:colId xmlns:a16="http://schemas.microsoft.com/office/drawing/2014/main" val="40217496"/>
                    </a:ext>
                  </a:extLst>
                </a:gridCol>
              </a:tblGrid>
              <a:tr h="770709">
                <a:tc>
                  <a:txBody>
                    <a:bodyPr/>
                    <a:lstStyle/>
                    <a:p>
                      <a:pPr algn="ctr">
                        <a:lnSpc>
                          <a:spcPct val="106000"/>
                        </a:lnSpc>
                        <a:spcAft>
                          <a:spcPts val="0"/>
                        </a:spcAft>
                        <a:tabLst>
                          <a:tab pos="990600" algn="l"/>
                        </a:tabLst>
                      </a:pPr>
                      <a:r>
                        <a:rPr lang="hr-HR" sz="2000" dirty="0">
                          <a:effectLst/>
                        </a:rPr>
                        <a:t>Odnos cjelina –dio/ dio-cjelina </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5">
                        <a:lumMod val="50000"/>
                      </a:schemeClr>
                    </a:solidFill>
                  </a:tcPr>
                </a:tc>
                <a:tc>
                  <a:txBody>
                    <a:bodyPr/>
                    <a:lstStyle/>
                    <a:p>
                      <a:pPr algn="ctr">
                        <a:lnSpc>
                          <a:spcPct val="106000"/>
                        </a:lnSpc>
                        <a:spcAft>
                          <a:spcPts val="0"/>
                        </a:spcAft>
                        <a:tabLst>
                          <a:tab pos="990600" algn="l"/>
                        </a:tabLst>
                      </a:pPr>
                      <a:r>
                        <a:rPr lang="hr-HR" sz="2000" dirty="0" smtClean="0">
                          <a:effectLst/>
                        </a:rPr>
                        <a:t>Formalne i neformalne </a:t>
                      </a:r>
                      <a:r>
                        <a:rPr lang="hr-HR" sz="2000" dirty="0">
                          <a:effectLst/>
                        </a:rPr>
                        <a:t>pogreške valjanosti</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6">
                        <a:lumMod val="50000"/>
                      </a:schemeClr>
                    </a:solidFill>
                  </a:tcPr>
                </a:tc>
                <a:tc>
                  <a:txBody>
                    <a:bodyPr/>
                    <a:lstStyle/>
                    <a:p>
                      <a:pPr algn="ctr">
                        <a:lnSpc>
                          <a:spcPct val="106000"/>
                        </a:lnSpc>
                        <a:spcAft>
                          <a:spcPts val="0"/>
                        </a:spcAft>
                        <a:tabLst>
                          <a:tab pos="990600" algn="l"/>
                        </a:tabLst>
                      </a:pPr>
                      <a:r>
                        <a:rPr lang="hr-HR" sz="2000" dirty="0">
                          <a:effectLst/>
                        </a:rPr>
                        <a:t>Emotivna </a:t>
                      </a:r>
                      <a:r>
                        <a:rPr lang="hr-HR" sz="2000" dirty="0" smtClean="0">
                          <a:effectLst/>
                        </a:rPr>
                        <a:t>priroda logičkih pogrešaka</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F276AB"/>
                    </a:solidFill>
                  </a:tcPr>
                </a:tc>
                <a:extLst>
                  <a:ext uri="{0D108BD9-81ED-4DB2-BD59-A6C34878D82A}">
                    <a16:rowId xmlns:a16="http://schemas.microsoft.com/office/drawing/2014/main" val="1577463803"/>
                  </a:ext>
                </a:extLst>
              </a:tr>
              <a:tr h="648541">
                <a:tc>
                  <a:txBody>
                    <a:bodyPr/>
                    <a:lstStyle/>
                    <a:p>
                      <a:pPr>
                        <a:lnSpc>
                          <a:spcPct val="106000"/>
                        </a:lnSpc>
                        <a:spcAft>
                          <a:spcPts val="0"/>
                        </a:spcAft>
                        <a:tabLst>
                          <a:tab pos="990600" algn="l"/>
                        </a:tabLst>
                      </a:pPr>
                      <a:r>
                        <a:rPr lang="hr-HR" sz="11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solidFill>
                      <a:schemeClr val="accent5">
                        <a:lumMod val="75000"/>
                      </a:schemeClr>
                    </a:solidFill>
                  </a:tcPr>
                </a:tc>
                <a:tc>
                  <a:txBody>
                    <a:bodyPr/>
                    <a:lstStyle/>
                    <a:p>
                      <a:pPr>
                        <a:lnSpc>
                          <a:spcPct val="106000"/>
                        </a:lnSpc>
                        <a:spcAft>
                          <a:spcPts val="0"/>
                        </a:spcAft>
                        <a:tabLst>
                          <a:tab pos="990600" algn="l"/>
                        </a:tabLst>
                      </a:pPr>
                      <a:r>
                        <a:rPr lang="hr-HR" sz="11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mpd="sng">
                      <a:noFill/>
                    </a:lnR>
                    <a:lnT w="12700" cap="flat" cmpd="sng" algn="ctr">
                      <a:solidFill>
                        <a:schemeClr val="tx1"/>
                      </a:solidFill>
                      <a:prstDash val="sysDot"/>
                      <a:round/>
                      <a:headEnd type="none" w="med" len="med"/>
                      <a:tailEnd type="none" w="med" len="med"/>
                    </a:lnT>
                    <a:solidFill>
                      <a:schemeClr val="accent6">
                        <a:lumMod val="75000"/>
                      </a:schemeClr>
                    </a:solidFill>
                  </a:tcPr>
                </a:tc>
                <a:tc>
                  <a:txBody>
                    <a:bodyPr/>
                    <a:lstStyle/>
                    <a:p>
                      <a:pPr>
                        <a:lnSpc>
                          <a:spcPct val="106000"/>
                        </a:lnSpc>
                        <a:spcAft>
                          <a:spcPts val="0"/>
                        </a:spcAft>
                        <a:tabLst>
                          <a:tab pos="990600" algn="l"/>
                        </a:tabLst>
                      </a:pPr>
                      <a:r>
                        <a:rPr lang="hr-HR" sz="11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mpd="sng">
                      <a:noFill/>
                    </a:lnB>
                    <a:lnTlToBr w="12700" cmpd="sng">
                      <a:noFill/>
                      <a:prstDash val="solid"/>
                    </a:lnTlToBr>
                    <a:lnBlToTr w="12700" cmpd="sng">
                      <a:noFill/>
                      <a:prstDash val="solid"/>
                    </a:lnBlToTr>
                    <a:solidFill>
                      <a:srgbClr val="F488B6"/>
                    </a:solidFill>
                  </a:tcPr>
                </a:tc>
                <a:extLst>
                  <a:ext uri="{0D108BD9-81ED-4DB2-BD59-A6C34878D82A}">
                    <a16:rowId xmlns:a16="http://schemas.microsoft.com/office/drawing/2014/main" val="1026314499"/>
                  </a:ext>
                </a:extLst>
              </a:tr>
              <a:tr h="686691">
                <a:tc>
                  <a:txBody>
                    <a:bodyPr/>
                    <a:lstStyle/>
                    <a:p>
                      <a:pPr>
                        <a:lnSpc>
                          <a:spcPct val="106000"/>
                        </a:lnSpc>
                        <a:spcAft>
                          <a:spcPts val="0"/>
                        </a:spcAft>
                        <a:tabLst>
                          <a:tab pos="990600" algn="l"/>
                        </a:tabLst>
                      </a:pPr>
                      <a:r>
                        <a:rPr lang="hr-HR" sz="11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ysDot"/>
                      <a:round/>
                      <a:headEnd type="none" w="med" len="med"/>
                      <a:tailEnd type="none" w="med" len="med"/>
                    </a:lnL>
                    <a:solidFill>
                      <a:srgbClr val="6B8AE3"/>
                    </a:solidFill>
                  </a:tcPr>
                </a:tc>
                <a:tc>
                  <a:txBody>
                    <a:bodyPr/>
                    <a:lstStyle/>
                    <a:p>
                      <a:pPr>
                        <a:lnSpc>
                          <a:spcPct val="106000"/>
                        </a:lnSpc>
                        <a:spcAft>
                          <a:spcPts val="0"/>
                        </a:spcAft>
                        <a:tabLst>
                          <a:tab pos="990600" algn="l"/>
                        </a:tabLst>
                      </a:pPr>
                      <a:r>
                        <a:rPr lang="hr-HR" sz="11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a:lnSpc>
                          <a:spcPct val="106000"/>
                        </a:lnSpc>
                        <a:spcAft>
                          <a:spcPts val="0"/>
                        </a:spcAft>
                        <a:tabLst>
                          <a:tab pos="990600" algn="l"/>
                        </a:tabLst>
                      </a:pPr>
                      <a:r>
                        <a:rPr lang="hr-HR" sz="11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ysDot"/>
                      <a:round/>
                      <a:headEnd type="none" w="med" len="med"/>
                      <a:tailEnd type="none" w="med" len="med"/>
                    </a:lnR>
                    <a:lnT w="12700" cmpd="sng">
                      <a:noFill/>
                    </a:lnT>
                    <a:solidFill>
                      <a:srgbClr val="F2A4C2"/>
                    </a:solidFill>
                  </a:tcPr>
                </a:tc>
                <a:extLst>
                  <a:ext uri="{0D108BD9-81ED-4DB2-BD59-A6C34878D82A}">
                    <a16:rowId xmlns:a16="http://schemas.microsoft.com/office/drawing/2014/main" val="1417656668"/>
                  </a:ext>
                </a:extLst>
              </a:tr>
              <a:tr h="648541">
                <a:tc>
                  <a:txBody>
                    <a:bodyPr/>
                    <a:lstStyle/>
                    <a:p>
                      <a:pPr>
                        <a:lnSpc>
                          <a:spcPct val="106000"/>
                        </a:lnSpc>
                        <a:spcAft>
                          <a:spcPts val="0"/>
                        </a:spcAft>
                        <a:tabLst>
                          <a:tab pos="990600" algn="l"/>
                        </a:tabLst>
                      </a:pPr>
                      <a:r>
                        <a:rPr lang="hr-HR" sz="11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ysDot"/>
                      <a:round/>
                      <a:headEnd type="none" w="med" len="med"/>
                      <a:tailEnd type="none" w="med" len="med"/>
                    </a:lnL>
                    <a:lnB w="12700" cap="flat" cmpd="sng" algn="ctr">
                      <a:noFill/>
                      <a:prstDash val="solid"/>
                      <a:round/>
                      <a:headEnd type="none" w="med" len="med"/>
                      <a:tailEnd type="none" w="med" len="med"/>
                    </a:lnB>
                    <a:solidFill>
                      <a:srgbClr val="82A1D8"/>
                    </a:solidFill>
                  </a:tcPr>
                </a:tc>
                <a:tc>
                  <a:txBody>
                    <a:bodyPr/>
                    <a:lstStyle/>
                    <a:p>
                      <a:pPr>
                        <a:lnSpc>
                          <a:spcPct val="106000"/>
                        </a:lnSpc>
                        <a:spcAft>
                          <a:spcPts val="0"/>
                        </a:spcAft>
                        <a:tabLst>
                          <a:tab pos="990600" algn="l"/>
                        </a:tabLst>
                      </a:pPr>
                      <a:r>
                        <a:rPr lang="hr-HR" sz="11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lnSpc>
                          <a:spcPct val="106000"/>
                        </a:lnSpc>
                        <a:spcAft>
                          <a:spcPts val="0"/>
                        </a:spcAft>
                        <a:tabLst>
                          <a:tab pos="990600" algn="l"/>
                        </a:tabLst>
                      </a:pPr>
                      <a:r>
                        <a:rPr lang="hr-HR" sz="11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ysDot"/>
                      <a:round/>
                      <a:headEnd type="none" w="med" len="med"/>
                      <a:tailEnd type="none" w="med" len="med"/>
                    </a:lnR>
                    <a:solidFill>
                      <a:srgbClr val="F5B5DA"/>
                    </a:solidFill>
                  </a:tcPr>
                </a:tc>
                <a:extLst>
                  <a:ext uri="{0D108BD9-81ED-4DB2-BD59-A6C34878D82A}">
                    <a16:rowId xmlns:a16="http://schemas.microsoft.com/office/drawing/2014/main" val="3252681705"/>
                  </a:ext>
                </a:extLst>
              </a:tr>
              <a:tr h="686691">
                <a:tc>
                  <a:txBody>
                    <a:bodyPr/>
                    <a:lstStyle/>
                    <a:p>
                      <a:pPr>
                        <a:lnSpc>
                          <a:spcPct val="106000"/>
                        </a:lnSpc>
                        <a:spcAft>
                          <a:spcPts val="0"/>
                        </a:spcAft>
                        <a:tabLst>
                          <a:tab pos="990600" algn="l"/>
                        </a:tabLst>
                      </a:pPr>
                      <a:r>
                        <a:rPr lang="hr-HR" sz="11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106000"/>
                        </a:lnSpc>
                        <a:spcAft>
                          <a:spcPts val="0"/>
                        </a:spcAft>
                        <a:tabLst>
                          <a:tab pos="990600" algn="l"/>
                        </a:tabLst>
                      </a:pPr>
                      <a:r>
                        <a:rPr lang="hr-HR" sz="11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B w="12700" cap="flat" cmpd="sng" algn="ctr">
                      <a:solidFill>
                        <a:schemeClr val="tx1"/>
                      </a:solidFill>
                      <a:prstDash val="sysDot"/>
                      <a:round/>
                      <a:headEnd type="none" w="med" len="med"/>
                      <a:tailEnd type="none" w="med" len="med"/>
                    </a:lnB>
                    <a:solidFill>
                      <a:schemeClr val="accent6">
                        <a:lumMod val="20000"/>
                        <a:lumOff val="80000"/>
                      </a:schemeClr>
                    </a:solidFill>
                  </a:tcPr>
                </a:tc>
                <a:tc>
                  <a:txBody>
                    <a:bodyPr/>
                    <a:lstStyle/>
                    <a:p>
                      <a:pPr>
                        <a:lnSpc>
                          <a:spcPct val="106000"/>
                        </a:lnSpc>
                        <a:spcAft>
                          <a:spcPts val="0"/>
                        </a:spcAft>
                        <a:tabLst>
                          <a:tab pos="990600" algn="l"/>
                        </a:tabLst>
                      </a:pPr>
                      <a:r>
                        <a:rPr lang="hr-HR" sz="11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ysDot"/>
                      <a:round/>
                      <a:headEnd type="none" w="med" len="med"/>
                      <a:tailEnd type="none" w="med" len="med"/>
                    </a:lnR>
                    <a:lnB w="12700" cap="flat" cmpd="sng" algn="ctr">
                      <a:solidFill>
                        <a:schemeClr val="tx1"/>
                      </a:solidFill>
                      <a:prstDash val="sysDot"/>
                      <a:round/>
                      <a:headEnd type="none" w="med" len="med"/>
                      <a:tailEnd type="none" w="med" len="med"/>
                    </a:lnB>
                    <a:solidFill>
                      <a:srgbClr val="F6C0D5"/>
                    </a:solidFill>
                  </a:tcPr>
                </a:tc>
                <a:extLst>
                  <a:ext uri="{0D108BD9-81ED-4DB2-BD59-A6C34878D82A}">
                    <a16:rowId xmlns:a16="http://schemas.microsoft.com/office/drawing/2014/main" val="4170465122"/>
                  </a:ext>
                </a:extLst>
              </a:tr>
            </a:tbl>
          </a:graphicData>
        </a:graphic>
      </p:graphicFrame>
    </p:spTree>
    <p:extLst>
      <p:ext uri="{BB962C8B-B14F-4D97-AF65-F5344CB8AC3E}">
        <p14:creationId xmlns:p14="http://schemas.microsoft.com/office/powerpoint/2010/main" val="3450340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a:xfrm>
            <a:off x="4873534" y="2977698"/>
            <a:ext cx="7043057" cy="823595"/>
          </a:xfrm>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fontScale="90000"/>
          </a:bodyPr>
          <a:lstStyle/>
          <a:p>
            <a:pPr algn="ctr"/>
            <a:r>
              <a:rPr lang="hr-HR" dirty="0" smtClean="0">
                <a:solidFill>
                  <a:schemeClr val="dk1"/>
                </a:solidFill>
                <a:latin typeface="+mn-lt"/>
                <a:ea typeface="+mn-ea"/>
                <a:cs typeface="+mn-cs"/>
              </a:rPr>
              <a:t>LOGIČKE VJEŽBE S PRIMJERIMA</a:t>
            </a:r>
            <a:endParaRPr lang="hr-HR" dirty="0">
              <a:solidFill>
                <a:schemeClr val="dk1"/>
              </a:solidFill>
              <a:latin typeface="+mn-lt"/>
              <a:ea typeface="+mn-ea"/>
              <a:cs typeface="+mn-cs"/>
            </a:endParaRPr>
          </a:p>
        </p:txBody>
      </p:sp>
    </p:spTree>
    <p:extLst>
      <p:ext uri="{BB962C8B-B14F-4D97-AF65-F5344CB8AC3E}">
        <p14:creationId xmlns:p14="http://schemas.microsoft.com/office/powerpoint/2010/main" val="3591783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797628" y="4140291"/>
            <a:ext cx="6228806" cy="1325563"/>
          </a:xfrm>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a:bodyPr>
          <a:lstStyle/>
          <a:p>
            <a:r>
              <a:rPr lang="hr-HR" dirty="0" err="1" smtClean="0"/>
              <a:t>Argumentum</a:t>
            </a:r>
            <a:r>
              <a:rPr lang="hr-HR" dirty="0" smtClean="0"/>
              <a:t> ad </a:t>
            </a:r>
            <a:r>
              <a:rPr lang="hr-HR" dirty="0" err="1" smtClean="0"/>
              <a:t>baculum</a:t>
            </a:r>
            <a:endParaRPr lang="hr-HR" dirty="0">
              <a:solidFill>
                <a:schemeClr val="dk1"/>
              </a:solidFill>
              <a:latin typeface="+mn-lt"/>
              <a:ea typeface="+mn-ea"/>
              <a:cs typeface="+mn-cs"/>
            </a:endParaRPr>
          </a:p>
        </p:txBody>
      </p:sp>
      <p:sp>
        <p:nvSpPr>
          <p:cNvPr id="7" name="Rezervirano mjesto sadržaja 6"/>
          <p:cNvSpPr>
            <a:spLocks noGrp="1"/>
          </p:cNvSpPr>
          <p:nvPr>
            <p:ph idx="1"/>
          </p:nvPr>
        </p:nvSpPr>
        <p:spPr>
          <a:xfrm>
            <a:off x="838200" y="2047694"/>
            <a:ext cx="10515600" cy="529697"/>
          </a:xfrm>
        </p:spPr>
        <p:style>
          <a:lnRef idx="1">
            <a:schemeClr val="accent1"/>
          </a:lnRef>
          <a:fillRef idx="2">
            <a:schemeClr val="accent1"/>
          </a:fillRef>
          <a:effectRef idx="1">
            <a:schemeClr val="accent1"/>
          </a:effectRef>
          <a:fontRef idx="minor">
            <a:schemeClr val="dk1"/>
          </a:fontRef>
        </p:style>
        <p:txBody>
          <a:bodyPr wrap="square">
            <a:spAutoFit/>
          </a:bodyPr>
          <a:lstStyle/>
          <a:p>
            <a:pPr marL="0" indent="0">
              <a:lnSpc>
                <a:spcPct val="106000"/>
              </a:lnSpc>
              <a:buNone/>
              <a:tabLst>
                <a:tab pos="990600" algn="l"/>
              </a:tabLst>
            </a:pPr>
            <a:r>
              <a:rPr lang="hr-HR" dirty="0">
                <a:latin typeface="Calibri" panose="020F0502020204030204" pitchFamily="34" charset="0"/>
                <a:ea typeface="Calibri" panose="020F0502020204030204" pitchFamily="34" charset="0"/>
                <a:cs typeface="Times New Roman" panose="02020603050405020304" pitchFamily="18" charset="0"/>
                <a:hlinkClick r:id="rId2"/>
              </a:rPr>
              <a:t>https://</a:t>
            </a:r>
            <a:r>
              <a:rPr lang="hr-HR" dirty="0" smtClean="0">
                <a:latin typeface="Calibri" panose="020F0502020204030204" pitchFamily="34" charset="0"/>
                <a:ea typeface="Calibri" panose="020F0502020204030204" pitchFamily="34" charset="0"/>
                <a:cs typeface="Times New Roman" panose="02020603050405020304" pitchFamily="18" charset="0"/>
                <a:hlinkClick r:id="rId2"/>
              </a:rPr>
              <a:t>www.youtube.com/watch?app=desktop&amp;v=UhnsHvz7UL8</a:t>
            </a:r>
            <a:endParaRPr lang="hr-HR"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89828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 calcmode="lin" valueType="num">
                                      <p:cBhvr additive="base">
                                        <p:cTn id="7" dur="500" fill="hold"/>
                                        <p:tgtEl>
                                          <p:spTgt spid="7">
                                            <p:bg/>
                                          </p:spTgt>
                                        </p:tgtEl>
                                        <p:attrNameLst>
                                          <p:attrName>ppt_x</p:attrName>
                                        </p:attrNameLst>
                                      </p:cBhvr>
                                      <p:tavLst>
                                        <p:tav tm="0">
                                          <p:val>
                                            <p:strVal val="#ppt_x"/>
                                          </p:val>
                                        </p:tav>
                                        <p:tav tm="100000">
                                          <p:val>
                                            <p:strVal val="#ppt_x"/>
                                          </p:val>
                                        </p:tav>
                                      </p:tavLst>
                                    </p:anim>
                                    <p:anim calcmode="lin" valueType="num">
                                      <p:cBhvr additive="base">
                                        <p:cTn id="8" dur="500" fill="hold"/>
                                        <p:tgtEl>
                                          <p:spTgt spid="7">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 calcmode="lin" valueType="num">
                                      <p:cBhvr additive="base">
                                        <p:cTn id="1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80">
                                          <p:stCondLst>
                                            <p:cond delay="0"/>
                                          </p:stCondLst>
                                        </p:cTn>
                                        <p:tgtEl>
                                          <p:spTgt spid="2"/>
                                        </p:tgtEl>
                                      </p:cBhvr>
                                    </p:animEffect>
                                    <p:anim calcmode="lin" valueType="num">
                                      <p:cBhvr>
                                        <p:cTn id="1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23" dur="26">
                                          <p:stCondLst>
                                            <p:cond delay="650"/>
                                          </p:stCondLst>
                                        </p:cTn>
                                        <p:tgtEl>
                                          <p:spTgt spid="2"/>
                                        </p:tgtEl>
                                      </p:cBhvr>
                                      <p:to x="100000" y="60000"/>
                                    </p:animScale>
                                    <p:animScale>
                                      <p:cBhvr>
                                        <p:cTn id="24" dur="166" decel="50000">
                                          <p:stCondLst>
                                            <p:cond delay="676"/>
                                          </p:stCondLst>
                                        </p:cTn>
                                        <p:tgtEl>
                                          <p:spTgt spid="2"/>
                                        </p:tgtEl>
                                      </p:cBhvr>
                                      <p:to x="100000" y="100000"/>
                                    </p:animScale>
                                    <p:animScale>
                                      <p:cBhvr>
                                        <p:cTn id="25" dur="26">
                                          <p:stCondLst>
                                            <p:cond delay="1312"/>
                                          </p:stCondLst>
                                        </p:cTn>
                                        <p:tgtEl>
                                          <p:spTgt spid="2"/>
                                        </p:tgtEl>
                                      </p:cBhvr>
                                      <p:to x="100000" y="80000"/>
                                    </p:animScale>
                                    <p:animScale>
                                      <p:cBhvr>
                                        <p:cTn id="26" dur="166" decel="50000">
                                          <p:stCondLst>
                                            <p:cond delay="1338"/>
                                          </p:stCondLst>
                                        </p:cTn>
                                        <p:tgtEl>
                                          <p:spTgt spid="2"/>
                                        </p:tgtEl>
                                      </p:cBhvr>
                                      <p:to x="100000" y="100000"/>
                                    </p:animScale>
                                    <p:animScale>
                                      <p:cBhvr>
                                        <p:cTn id="27" dur="26">
                                          <p:stCondLst>
                                            <p:cond delay="1642"/>
                                          </p:stCondLst>
                                        </p:cTn>
                                        <p:tgtEl>
                                          <p:spTgt spid="2"/>
                                        </p:tgtEl>
                                      </p:cBhvr>
                                      <p:to x="100000" y="90000"/>
                                    </p:animScale>
                                    <p:animScale>
                                      <p:cBhvr>
                                        <p:cTn id="28" dur="166" decel="50000">
                                          <p:stCondLst>
                                            <p:cond delay="1668"/>
                                          </p:stCondLst>
                                        </p:cTn>
                                        <p:tgtEl>
                                          <p:spTgt spid="2"/>
                                        </p:tgtEl>
                                      </p:cBhvr>
                                      <p:to x="100000" y="100000"/>
                                    </p:animScale>
                                    <p:animScale>
                                      <p:cBhvr>
                                        <p:cTn id="29" dur="26">
                                          <p:stCondLst>
                                            <p:cond delay="1808"/>
                                          </p:stCondLst>
                                        </p:cTn>
                                        <p:tgtEl>
                                          <p:spTgt spid="2"/>
                                        </p:tgtEl>
                                      </p:cBhvr>
                                      <p:to x="100000" y="95000"/>
                                    </p:animScale>
                                    <p:animScale>
                                      <p:cBhvr>
                                        <p:cTn id="3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build="p"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064329" y="3792067"/>
            <a:ext cx="6063342" cy="1325563"/>
          </a:xfrm>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a:bodyPr>
          <a:lstStyle/>
          <a:p>
            <a:r>
              <a:rPr lang="hr-HR" dirty="0" err="1" smtClean="0">
                <a:solidFill>
                  <a:schemeClr val="dk1"/>
                </a:solidFill>
                <a:latin typeface="+mn-lt"/>
                <a:ea typeface="+mn-ea"/>
                <a:cs typeface="+mn-cs"/>
              </a:rPr>
              <a:t>Argumetnum</a:t>
            </a:r>
            <a:r>
              <a:rPr lang="hr-HR" dirty="0" smtClean="0">
                <a:solidFill>
                  <a:schemeClr val="dk1"/>
                </a:solidFill>
                <a:latin typeface="+mn-lt"/>
                <a:ea typeface="+mn-ea"/>
                <a:cs typeface="+mn-cs"/>
              </a:rPr>
              <a:t> ad </a:t>
            </a:r>
            <a:r>
              <a:rPr lang="hr-HR" dirty="0" err="1" smtClean="0">
                <a:solidFill>
                  <a:schemeClr val="dk1"/>
                </a:solidFill>
                <a:latin typeface="+mn-lt"/>
                <a:ea typeface="+mn-ea"/>
                <a:cs typeface="+mn-cs"/>
              </a:rPr>
              <a:t>populum</a:t>
            </a:r>
            <a:endParaRPr lang="hr-HR" dirty="0">
              <a:solidFill>
                <a:schemeClr val="dk1"/>
              </a:solidFill>
              <a:latin typeface="+mn-lt"/>
              <a:ea typeface="+mn-ea"/>
              <a:cs typeface="+mn-cs"/>
            </a:endParaRPr>
          </a:p>
        </p:txBody>
      </p:sp>
      <p:sp>
        <p:nvSpPr>
          <p:cNvPr id="3" name="Rezervirano mjesto sadržaja 2"/>
          <p:cNvSpPr>
            <a:spLocks noGrp="1"/>
          </p:cNvSpPr>
          <p:nvPr>
            <p:ph idx="1"/>
          </p:nvPr>
        </p:nvSpPr>
        <p:spPr>
          <a:xfrm>
            <a:off x="838200" y="1956253"/>
            <a:ext cx="10515600" cy="529697"/>
          </a:xfrm>
        </p:spPr>
        <p:style>
          <a:lnRef idx="1">
            <a:schemeClr val="accent1"/>
          </a:lnRef>
          <a:fillRef idx="2">
            <a:schemeClr val="accent1"/>
          </a:fillRef>
          <a:effectRef idx="1">
            <a:schemeClr val="accent1"/>
          </a:effectRef>
          <a:fontRef idx="minor">
            <a:schemeClr val="dk1"/>
          </a:fontRef>
        </p:style>
        <p:txBody>
          <a:bodyPr vert="horz" wrap="square" lIns="91440" tIns="45720" rIns="91440" bIns="45720" rtlCol="0">
            <a:spAutoFit/>
          </a:bodyPr>
          <a:lstStyle/>
          <a:p>
            <a:pPr marL="0" indent="0">
              <a:lnSpc>
                <a:spcPct val="106000"/>
              </a:lnSpc>
              <a:buNone/>
              <a:tabLst>
                <a:tab pos="990600" algn="l"/>
              </a:tabLst>
            </a:pPr>
            <a:r>
              <a:rPr lang="hr-HR" u="sng" dirty="0">
                <a:hlinkClick r:id="rId2"/>
              </a:rPr>
              <a:t>Kalinić: 'Zapošljava se preko veze otkako je Hrvatske (net.hr</a:t>
            </a:r>
            <a:r>
              <a:rPr lang="hr-HR" u="sng" dirty="0" smtClean="0">
                <a:hlinkClick r:id="rId2"/>
              </a:rPr>
              <a:t>)</a:t>
            </a:r>
            <a:endParaRPr lang="hr-HR" u="sng" dirty="0" smtClean="0"/>
          </a:p>
        </p:txBody>
      </p:sp>
    </p:spTree>
    <p:extLst>
      <p:ext uri="{BB962C8B-B14F-4D97-AF65-F5344CB8AC3E}">
        <p14:creationId xmlns:p14="http://schemas.microsoft.com/office/powerpoint/2010/main" val="2613144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80">
                                          <p:stCondLst>
                                            <p:cond delay="0"/>
                                          </p:stCondLst>
                                        </p:cTn>
                                        <p:tgtEl>
                                          <p:spTgt spid="2"/>
                                        </p:tgtEl>
                                      </p:cBhvr>
                                    </p:animEffect>
                                    <p:anim calcmode="lin" valueType="num">
                                      <p:cBhvr>
                                        <p:cTn id="1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23" dur="26">
                                          <p:stCondLst>
                                            <p:cond delay="650"/>
                                          </p:stCondLst>
                                        </p:cTn>
                                        <p:tgtEl>
                                          <p:spTgt spid="2"/>
                                        </p:tgtEl>
                                      </p:cBhvr>
                                      <p:to x="100000" y="60000"/>
                                    </p:animScale>
                                    <p:animScale>
                                      <p:cBhvr>
                                        <p:cTn id="24" dur="166" decel="50000">
                                          <p:stCondLst>
                                            <p:cond delay="676"/>
                                          </p:stCondLst>
                                        </p:cTn>
                                        <p:tgtEl>
                                          <p:spTgt spid="2"/>
                                        </p:tgtEl>
                                      </p:cBhvr>
                                      <p:to x="100000" y="100000"/>
                                    </p:animScale>
                                    <p:animScale>
                                      <p:cBhvr>
                                        <p:cTn id="25" dur="26">
                                          <p:stCondLst>
                                            <p:cond delay="1312"/>
                                          </p:stCondLst>
                                        </p:cTn>
                                        <p:tgtEl>
                                          <p:spTgt spid="2"/>
                                        </p:tgtEl>
                                      </p:cBhvr>
                                      <p:to x="100000" y="80000"/>
                                    </p:animScale>
                                    <p:animScale>
                                      <p:cBhvr>
                                        <p:cTn id="26" dur="166" decel="50000">
                                          <p:stCondLst>
                                            <p:cond delay="1338"/>
                                          </p:stCondLst>
                                        </p:cTn>
                                        <p:tgtEl>
                                          <p:spTgt spid="2"/>
                                        </p:tgtEl>
                                      </p:cBhvr>
                                      <p:to x="100000" y="100000"/>
                                    </p:animScale>
                                    <p:animScale>
                                      <p:cBhvr>
                                        <p:cTn id="27" dur="26">
                                          <p:stCondLst>
                                            <p:cond delay="1642"/>
                                          </p:stCondLst>
                                        </p:cTn>
                                        <p:tgtEl>
                                          <p:spTgt spid="2"/>
                                        </p:tgtEl>
                                      </p:cBhvr>
                                      <p:to x="100000" y="90000"/>
                                    </p:animScale>
                                    <p:animScale>
                                      <p:cBhvr>
                                        <p:cTn id="28" dur="166" decel="50000">
                                          <p:stCondLst>
                                            <p:cond delay="1668"/>
                                          </p:stCondLst>
                                        </p:cTn>
                                        <p:tgtEl>
                                          <p:spTgt spid="2"/>
                                        </p:tgtEl>
                                      </p:cBhvr>
                                      <p:to x="100000" y="100000"/>
                                    </p:animScale>
                                    <p:animScale>
                                      <p:cBhvr>
                                        <p:cTn id="29" dur="26">
                                          <p:stCondLst>
                                            <p:cond delay="1808"/>
                                          </p:stCondLst>
                                        </p:cTn>
                                        <p:tgtEl>
                                          <p:spTgt spid="2"/>
                                        </p:tgtEl>
                                      </p:cBhvr>
                                      <p:to x="100000" y="95000"/>
                                    </p:animScale>
                                    <p:animScale>
                                      <p:cBhvr>
                                        <p:cTn id="3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914918" y="4705398"/>
            <a:ext cx="10892247" cy="1325563"/>
          </a:xfrm>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a:bodyPr>
          <a:lstStyle/>
          <a:p>
            <a:r>
              <a:rPr lang="hr-HR" dirty="0">
                <a:solidFill>
                  <a:schemeClr val="dk1"/>
                </a:solidFill>
                <a:latin typeface="+mn-lt"/>
                <a:ea typeface="+mn-ea"/>
                <a:cs typeface="+mn-cs"/>
              </a:rPr>
              <a:t>Negiranje </a:t>
            </a:r>
            <a:r>
              <a:rPr lang="hr-HR" dirty="0" err="1">
                <a:solidFill>
                  <a:schemeClr val="dk1"/>
                </a:solidFill>
                <a:latin typeface="+mn-lt"/>
                <a:ea typeface="+mn-ea"/>
                <a:cs typeface="+mn-cs"/>
              </a:rPr>
              <a:t>antecedensa</a:t>
            </a:r>
            <a:r>
              <a:rPr lang="hr-HR" dirty="0">
                <a:solidFill>
                  <a:schemeClr val="dk1"/>
                </a:solidFill>
                <a:latin typeface="+mn-lt"/>
                <a:ea typeface="+mn-ea"/>
                <a:cs typeface="+mn-cs"/>
              </a:rPr>
              <a:t>/afirmacija </a:t>
            </a:r>
            <a:r>
              <a:rPr lang="hr-HR" dirty="0" err="1">
                <a:solidFill>
                  <a:schemeClr val="dk1"/>
                </a:solidFill>
                <a:latin typeface="+mn-lt"/>
                <a:ea typeface="+mn-ea"/>
                <a:cs typeface="+mn-cs"/>
              </a:rPr>
              <a:t>konzekvensa</a:t>
            </a:r>
            <a:endParaRPr lang="hr-HR" dirty="0">
              <a:solidFill>
                <a:schemeClr val="dk1"/>
              </a:solidFill>
              <a:latin typeface="+mn-lt"/>
              <a:ea typeface="+mn-ea"/>
              <a:cs typeface="+mn-cs"/>
            </a:endParaRPr>
          </a:p>
        </p:txBody>
      </p:sp>
      <p:sp>
        <p:nvSpPr>
          <p:cNvPr id="3" name="Rezervirano mjesto sadržaja 2"/>
          <p:cNvSpPr>
            <a:spLocks noGrp="1"/>
          </p:cNvSpPr>
          <p:nvPr>
            <p:ph idx="1"/>
          </p:nvPr>
        </p:nvSpPr>
        <p:spPr>
          <a:xfrm>
            <a:off x="1752599" y="366182"/>
            <a:ext cx="9617766" cy="1718997"/>
          </a:xfrm>
        </p:spPr>
        <p:style>
          <a:lnRef idx="1">
            <a:schemeClr val="accent1"/>
          </a:lnRef>
          <a:fillRef idx="2">
            <a:schemeClr val="accent1"/>
          </a:fillRef>
          <a:effectRef idx="1">
            <a:schemeClr val="accent1"/>
          </a:effectRef>
          <a:fontRef idx="minor">
            <a:schemeClr val="dk1"/>
          </a:fontRef>
        </p:style>
        <p:txBody>
          <a:bodyPr vert="horz" wrap="square" lIns="91440" tIns="45720" rIns="91440" bIns="45720" rtlCol="0">
            <a:spAutoFit/>
          </a:bodyPr>
          <a:lstStyle/>
          <a:p>
            <a:pPr marL="0" indent="0">
              <a:lnSpc>
                <a:spcPct val="106000"/>
              </a:lnSpc>
              <a:buNone/>
              <a:tabLst>
                <a:tab pos="990600" algn="l"/>
              </a:tabLst>
            </a:pPr>
            <a:r>
              <a:rPr lang="hr-HR" dirty="0" smtClean="0">
                <a:solidFill>
                  <a:schemeClr val="dk1"/>
                </a:solidFill>
                <a:latin typeface="Calibri" panose="020F0502020204030204" pitchFamily="34" charset="0"/>
                <a:ea typeface="Calibri" panose="020F0502020204030204" pitchFamily="34" charset="0"/>
                <a:cs typeface="Times New Roman" panose="02020603050405020304" pitchFamily="18" charset="0"/>
              </a:rPr>
              <a:t>Ako je ribar upecao zlatnu ribicu, ona će mu ispuniti tri želje.</a:t>
            </a:r>
          </a:p>
          <a:p>
            <a:pPr marL="0" indent="0">
              <a:lnSpc>
                <a:spcPct val="106000"/>
              </a:lnSpc>
              <a:buNone/>
              <a:tabLst>
                <a:tab pos="990600" algn="l"/>
              </a:tabLst>
            </a:pPr>
            <a:r>
              <a:rPr lang="hr-HR" u="sng" dirty="0" smtClean="0">
                <a:latin typeface="Calibri" panose="020F0502020204030204" pitchFamily="34" charset="0"/>
                <a:ea typeface="Calibri" panose="020F0502020204030204" pitchFamily="34" charset="0"/>
                <a:cs typeface="Times New Roman" panose="02020603050405020304" pitchFamily="18" charset="0"/>
              </a:rPr>
              <a:t>Zlatna ribica će ribaru ispuniti tri želje.</a:t>
            </a:r>
          </a:p>
          <a:p>
            <a:pPr marL="0" indent="0">
              <a:lnSpc>
                <a:spcPct val="106000"/>
              </a:lnSpc>
              <a:buNone/>
              <a:tabLst>
                <a:tab pos="990600" algn="l"/>
              </a:tabLst>
            </a:pPr>
            <a:r>
              <a:rPr lang="hr-HR" dirty="0" smtClean="0">
                <a:solidFill>
                  <a:schemeClr val="dk1"/>
                </a:solidFill>
                <a:latin typeface="Calibri" panose="020F0502020204030204" pitchFamily="34" charset="0"/>
                <a:ea typeface="Calibri" panose="020F0502020204030204" pitchFamily="34" charset="0"/>
                <a:cs typeface="Times New Roman" panose="02020603050405020304" pitchFamily="18" charset="0"/>
              </a:rPr>
              <a:t>Ribar je upecao zlatnu ribicu.</a:t>
            </a:r>
            <a:endParaRPr lang="hr-HR" dirty="0">
              <a:solidFill>
                <a:schemeClr val="dk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Pravokutnik 3"/>
          <p:cNvSpPr/>
          <p:nvPr/>
        </p:nvSpPr>
        <p:spPr>
          <a:xfrm>
            <a:off x="1752599" y="2307426"/>
            <a:ext cx="9723784" cy="1718997"/>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91440" tIns="45720" rIns="91440" bIns="45720" rtlCol="0">
            <a:spAutoFit/>
          </a:bodyPr>
          <a:lstStyle/>
          <a:p>
            <a:pPr>
              <a:lnSpc>
                <a:spcPct val="106000"/>
              </a:lnSpc>
              <a:spcBef>
                <a:spcPts val="1000"/>
              </a:spcBef>
              <a:buFont typeface="Arial" panose="020B0604020202020204" pitchFamily="34" charset="0"/>
              <a:buNone/>
              <a:tabLst>
                <a:tab pos="990600" algn="l"/>
              </a:tabLst>
            </a:pPr>
            <a:r>
              <a:rPr lang="hr-HR" sz="2800" dirty="0">
                <a:solidFill>
                  <a:schemeClr val="dk1"/>
                </a:solidFill>
                <a:latin typeface="Calibri" panose="020F0502020204030204" pitchFamily="34" charset="0"/>
                <a:ea typeface="Calibri" panose="020F0502020204030204" pitchFamily="34" charset="0"/>
                <a:cs typeface="Times New Roman" panose="02020603050405020304" pitchFamily="18" charset="0"/>
              </a:rPr>
              <a:t>Ako je ribar upecao zlatnu ribicu, ona će mu ispuniti tri želje.</a:t>
            </a:r>
          </a:p>
          <a:p>
            <a:pPr>
              <a:lnSpc>
                <a:spcPct val="106000"/>
              </a:lnSpc>
              <a:spcBef>
                <a:spcPts val="1000"/>
              </a:spcBef>
              <a:buFont typeface="Arial" panose="020B0604020202020204" pitchFamily="34" charset="0"/>
              <a:buNone/>
              <a:tabLst>
                <a:tab pos="990600" algn="l"/>
              </a:tabLst>
            </a:pPr>
            <a:r>
              <a:rPr lang="hr-HR" sz="2800" u="sng" dirty="0">
                <a:solidFill>
                  <a:schemeClr val="dk1"/>
                </a:solidFill>
                <a:latin typeface="Calibri" panose="020F0502020204030204" pitchFamily="34" charset="0"/>
                <a:ea typeface="Calibri" panose="020F0502020204030204" pitchFamily="34" charset="0"/>
                <a:cs typeface="Times New Roman" panose="02020603050405020304" pitchFamily="18" charset="0"/>
              </a:rPr>
              <a:t>Ribar nije upecao zlatnu ribicu.</a:t>
            </a:r>
          </a:p>
          <a:p>
            <a:pPr>
              <a:lnSpc>
                <a:spcPct val="106000"/>
              </a:lnSpc>
              <a:spcBef>
                <a:spcPts val="1000"/>
              </a:spcBef>
              <a:buFont typeface="Arial" panose="020B0604020202020204" pitchFamily="34" charset="0"/>
              <a:buNone/>
              <a:tabLst>
                <a:tab pos="990600" algn="l"/>
              </a:tabLst>
            </a:pPr>
            <a:r>
              <a:rPr lang="hr-HR" sz="2800" dirty="0">
                <a:solidFill>
                  <a:schemeClr val="dk1"/>
                </a:solidFill>
                <a:latin typeface="Calibri" panose="020F0502020204030204" pitchFamily="34" charset="0"/>
                <a:ea typeface="Calibri" panose="020F0502020204030204" pitchFamily="34" charset="0"/>
                <a:cs typeface="Times New Roman" panose="02020603050405020304" pitchFamily="18" charset="0"/>
              </a:rPr>
              <a:t>Zlatna ribica neće ribaru ispuniti tri želje.</a:t>
            </a:r>
          </a:p>
        </p:txBody>
      </p:sp>
    </p:spTree>
    <p:extLst>
      <p:ext uri="{BB962C8B-B14F-4D97-AF65-F5344CB8AC3E}">
        <p14:creationId xmlns:p14="http://schemas.microsoft.com/office/powerpoint/2010/main" val="1685722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additive="base">
                                        <p:cTn id="34" dur="500" fill="hold"/>
                                        <p:tgtEl>
                                          <p:spTgt spid="4"/>
                                        </p:tgtEl>
                                        <p:attrNameLst>
                                          <p:attrName>ppt_x</p:attrName>
                                        </p:attrNameLst>
                                      </p:cBhvr>
                                      <p:tavLst>
                                        <p:tav tm="0">
                                          <p:val>
                                            <p:strVal val="#ppt_x"/>
                                          </p:val>
                                        </p:tav>
                                        <p:tav tm="100000">
                                          <p:val>
                                            <p:strVal val="#ppt_x"/>
                                          </p:val>
                                        </p:tav>
                                      </p:tavLst>
                                    </p:anim>
                                    <p:anim calcmode="lin" valueType="num">
                                      <p:cBhvr additive="base">
                                        <p:cTn id="3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4">
                                            <p:txEl>
                                              <p:pRg st="0" end="0"/>
                                            </p:txEl>
                                          </p:spTgt>
                                        </p:tgtEl>
                                        <p:attrNameLst>
                                          <p:attrName>style.visibility</p:attrName>
                                        </p:attrNameLst>
                                      </p:cBhvr>
                                      <p:to>
                                        <p:strVal val="visible"/>
                                      </p:to>
                                    </p:set>
                                    <p:animEffect transition="in" filter="fade">
                                      <p:cBhvr>
                                        <p:cTn id="40" dur="1000"/>
                                        <p:tgtEl>
                                          <p:spTgt spid="4">
                                            <p:txEl>
                                              <p:pRg st="0" end="0"/>
                                            </p:txEl>
                                          </p:spTgt>
                                        </p:tgtEl>
                                      </p:cBhvr>
                                    </p:animEffect>
                                    <p:anim calcmode="lin" valueType="num">
                                      <p:cBhvr>
                                        <p:cTn id="41"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42"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4">
                                            <p:txEl>
                                              <p:pRg st="1" end="1"/>
                                            </p:txEl>
                                          </p:spTgt>
                                        </p:tgtEl>
                                        <p:attrNameLst>
                                          <p:attrName>style.visibility</p:attrName>
                                        </p:attrNameLst>
                                      </p:cBhvr>
                                      <p:to>
                                        <p:strVal val="visible"/>
                                      </p:to>
                                    </p:set>
                                    <p:animEffect transition="in" filter="fade">
                                      <p:cBhvr>
                                        <p:cTn id="47" dur="1000"/>
                                        <p:tgtEl>
                                          <p:spTgt spid="4">
                                            <p:txEl>
                                              <p:pRg st="1" end="1"/>
                                            </p:txEl>
                                          </p:spTgt>
                                        </p:tgtEl>
                                      </p:cBhvr>
                                    </p:animEffect>
                                    <p:anim calcmode="lin" valueType="num">
                                      <p:cBhvr>
                                        <p:cTn id="4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4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4">
                                            <p:txEl>
                                              <p:pRg st="2" end="2"/>
                                            </p:txEl>
                                          </p:spTgt>
                                        </p:tgtEl>
                                        <p:attrNameLst>
                                          <p:attrName>style.visibility</p:attrName>
                                        </p:attrNameLst>
                                      </p:cBhvr>
                                      <p:to>
                                        <p:strVal val="visible"/>
                                      </p:to>
                                    </p:set>
                                    <p:animEffect transition="in" filter="fade">
                                      <p:cBhvr>
                                        <p:cTn id="54" dur="1000"/>
                                        <p:tgtEl>
                                          <p:spTgt spid="4">
                                            <p:txEl>
                                              <p:pRg st="2" end="2"/>
                                            </p:txEl>
                                          </p:spTgt>
                                        </p:tgtEl>
                                      </p:cBhvr>
                                    </p:animEffect>
                                    <p:anim calcmode="lin" valueType="num">
                                      <p:cBhvr>
                                        <p:cTn id="5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5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2"/>
                                        </p:tgtEl>
                                        <p:attrNameLst>
                                          <p:attrName>style.visibility</p:attrName>
                                        </p:attrNameLst>
                                      </p:cBhvr>
                                      <p:to>
                                        <p:strVal val="visible"/>
                                      </p:to>
                                    </p:set>
                                    <p:animEffect transition="in" filter="wipe(down)">
                                      <p:cBhvr>
                                        <p:cTn id="61" dur="580">
                                          <p:stCondLst>
                                            <p:cond delay="0"/>
                                          </p:stCondLst>
                                        </p:cTn>
                                        <p:tgtEl>
                                          <p:spTgt spid="2"/>
                                        </p:tgtEl>
                                      </p:cBhvr>
                                    </p:animEffect>
                                    <p:anim calcmode="lin" valueType="num">
                                      <p:cBhvr>
                                        <p:cTn id="62"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gtEl>
                                      </p:cBhvr>
                                      <p:to x="100000" y="60000"/>
                                    </p:animScale>
                                    <p:animScale>
                                      <p:cBhvr>
                                        <p:cTn id="68" dur="166" decel="50000">
                                          <p:stCondLst>
                                            <p:cond delay="676"/>
                                          </p:stCondLst>
                                        </p:cTn>
                                        <p:tgtEl>
                                          <p:spTgt spid="2"/>
                                        </p:tgtEl>
                                      </p:cBhvr>
                                      <p:to x="100000" y="100000"/>
                                    </p:animScale>
                                    <p:animScale>
                                      <p:cBhvr>
                                        <p:cTn id="69" dur="26">
                                          <p:stCondLst>
                                            <p:cond delay="1312"/>
                                          </p:stCondLst>
                                        </p:cTn>
                                        <p:tgtEl>
                                          <p:spTgt spid="2"/>
                                        </p:tgtEl>
                                      </p:cBhvr>
                                      <p:to x="100000" y="80000"/>
                                    </p:animScale>
                                    <p:animScale>
                                      <p:cBhvr>
                                        <p:cTn id="70" dur="166" decel="50000">
                                          <p:stCondLst>
                                            <p:cond delay="1338"/>
                                          </p:stCondLst>
                                        </p:cTn>
                                        <p:tgtEl>
                                          <p:spTgt spid="2"/>
                                        </p:tgtEl>
                                      </p:cBhvr>
                                      <p:to x="100000" y="100000"/>
                                    </p:animScale>
                                    <p:animScale>
                                      <p:cBhvr>
                                        <p:cTn id="71" dur="26">
                                          <p:stCondLst>
                                            <p:cond delay="1642"/>
                                          </p:stCondLst>
                                        </p:cTn>
                                        <p:tgtEl>
                                          <p:spTgt spid="2"/>
                                        </p:tgtEl>
                                      </p:cBhvr>
                                      <p:to x="100000" y="90000"/>
                                    </p:animScale>
                                    <p:animScale>
                                      <p:cBhvr>
                                        <p:cTn id="72" dur="166" decel="50000">
                                          <p:stCondLst>
                                            <p:cond delay="1668"/>
                                          </p:stCondLst>
                                        </p:cTn>
                                        <p:tgtEl>
                                          <p:spTgt spid="2"/>
                                        </p:tgtEl>
                                      </p:cBhvr>
                                      <p:to x="100000" y="100000"/>
                                    </p:animScale>
                                    <p:animScale>
                                      <p:cBhvr>
                                        <p:cTn id="73" dur="26">
                                          <p:stCondLst>
                                            <p:cond delay="1808"/>
                                          </p:stCondLst>
                                        </p:cTn>
                                        <p:tgtEl>
                                          <p:spTgt spid="2"/>
                                        </p:tgtEl>
                                      </p:cBhvr>
                                      <p:to x="100000" y="95000"/>
                                    </p:animScale>
                                    <p:animScale>
                                      <p:cBhvr>
                                        <p:cTn id="74"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P spid="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552132" y="3825646"/>
            <a:ext cx="6999514" cy="1325563"/>
          </a:xfrm>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a:bodyPr>
          <a:lstStyle/>
          <a:p>
            <a:r>
              <a:rPr lang="hr-HR" dirty="0" err="1" smtClean="0">
                <a:solidFill>
                  <a:schemeClr val="dk1"/>
                </a:solidFill>
                <a:latin typeface="+mn-lt"/>
                <a:ea typeface="+mn-ea"/>
                <a:cs typeface="+mn-cs"/>
              </a:rPr>
              <a:t>Argumetnum</a:t>
            </a:r>
            <a:r>
              <a:rPr lang="hr-HR" dirty="0" smtClean="0">
                <a:solidFill>
                  <a:schemeClr val="dk1"/>
                </a:solidFill>
                <a:latin typeface="+mn-lt"/>
                <a:ea typeface="+mn-ea"/>
                <a:cs typeface="+mn-cs"/>
              </a:rPr>
              <a:t> ad </a:t>
            </a:r>
            <a:r>
              <a:rPr lang="hr-HR" dirty="0" err="1" smtClean="0">
                <a:solidFill>
                  <a:schemeClr val="dk1"/>
                </a:solidFill>
                <a:latin typeface="+mn-lt"/>
                <a:ea typeface="+mn-ea"/>
                <a:cs typeface="+mn-cs"/>
              </a:rPr>
              <a:t>ignorantiam</a:t>
            </a:r>
            <a:endParaRPr lang="hr-HR" dirty="0">
              <a:solidFill>
                <a:schemeClr val="dk1"/>
              </a:solidFill>
              <a:latin typeface="+mn-lt"/>
              <a:ea typeface="+mn-ea"/>
              <a:cs typeface="+mn-cs"/>
            </a:endParaRPr>
          </a:p>
        </p:txBody>
      </p:sp>
      <p:sp>
        <p:nvSpPr>
          <p:cNvPr id="5" name="Pravokutnik 4"/>
          <p:cNvSpPr/>
          <p:nvPr/>
        </p:nvSpPr>
        <p:spPr>
          <a:xfrm>
            <a:off x="837159" y="768688"/>
            <a:ext cx="10429461" cy="2156360"/>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91440" tIns="45720" rIns="91440" bIns="45720" rtlCol="0">
            <a:spAutoFit/>
          </a:bodyPr>
          <a:lstStyle/>
          <a:p>
            <a:pPr>
              <a:lnSpc>
                <a:spcPct val="106000"/>
              </a:lnSpc>
              <a:spcBef>
                <a:spcPts val="1000"/>
              </a:spcBef>
              <a:buFont typeface="Arial" panose="020B0604020202020204" pitchFamily="34" charset="0"/>
              <a:buNone/>
              <a:tabLst>
                <a:tab pos="990600" algn="l"/>
              </a:tabLst>
            </a:pPr>
            <a:r>
              <a:rPr lang="hr-HR" sz="2800" dirty="0">
                <a:solidFill>
                  <a:schemeClr val="dk1"/>
                </a:solidFill>
                <a:latin typeface="Calibri" panose="020F0502020204030204" pitchFamily="34" charset="0"/>
                <a:ea typeface="Calibri" panose="020F0502020204030204" pitchFamily="34" charset="0"/>
                <a:cs typeface="Times New Roman" panose="02020603050405020304" pitchFamily="18" charset="0"/>
              </a:rPr>
              <a:t>Ja o Bogu ne mogu znati ništa pouzdano</a:t>
            </a:r>
            <a:r>
              <a:rPr lang="hr-HR" sz="2800" dirty="0" smtClean="0">
                <a:solidFill>
                  <a:schemeClr val="dk1"/>
                </a:solidFill>
                <a:latin typeface="Calibri" panose="020F0502020204030204" pitchFamily="34" charset="0"/>
                <a:ea typeface="Calibri" panose="020F0502020204030204" pitchFamily="34" charset="0"/>
                <a:cs typeface="Times New Roman" panose="02020603050405020304" pitchFamily="18" charset="0"/>
              </a:rPr>
              <a:t>.</a:t>
            </a:r>
          </a:p>
          <a:p>
            <a:pPr>
              <a:lnSpc>
                <a:spcPct val="106000"/>
              </a:lnSpc>
              <a:spcBef>
                <a:spcPts val="1000"/>
              </a:spcBef>
              <a:buFont typeface="Arial" panose="020B0604020202020204" pitchFamily="34" charset="0"/>
              <a:buNone/>
              <a:tabLst>
                <a:tab pos="990600" algn="l"/>
              </a:tabLst>
            </a:pPr>
            <a:r>
              <a:rPr lang="hr-HR" sz="2800" dirty="0" smtClean="0">
                <a:solidFill>
                  <a:schemeClr val="dk1"/>
                </a:solidFill>
                <a:latin typeface="Calibri" panose="020F0502020204030204" pitchFamily="34" charset="0"/>
                <a:ea typeface="Calibri" panose="020F0502020204030204" pitchFamily="34" charset="0"/>
                <a:cs typeface="Times New Roman" panose="02020603050405020304" pitchFamily="18" charset="0"/>
              </a:rPr>
              <a:t> </a:t>
            </a:r>
            <a:r>
              <a:rPr lang="hr-HR" sz="2800" dirty="0">
                <a:solidFill>
                  <a:schemeClr val="dk1"/>
                </a:solidFill>
                <a:latin typeface="Calibri" panose="020F0502020204030204" pitchFamily="34" charset="0"/>
                <a:ea typeface="Calibri" panose="020F0502020204030204" pitchFamily="34" charset="0"/>
                <a:cs typeface="Times New Roman" panose="02020603050405020304" pitchFamily="18" charset="0"/>
              </a:rPr>
              <a:t>Ne mogu dokazati postojanje nečega ukoliko o tome ne znam nešto pouzdano. </a:t>
            </a:r>
            <a:endParaRPr lang="hr-HR" sz="2800" dirty="0" smtClean="0">
              <a:solidFill>
                <a:schemeClr val="dk1"/>
              </a:solidFill>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Bef>
                <a:spcPts val="1000"/>
              </a:spcBef>
              <a:buFont typeface="Arial" panose="020B0604020202020204" pitchFamily="34" charset="0"/>
              <a:buNone/>
              <a:tabLst>
                <a:tab pos="990600" algn="l"/>
              </a:tabLst>
            </a:pPr>
            <a:r>
              <a:rPr lang="hr-HR" sz="2800" dirty="0" smtClean="0">
                <a:solidFill>
                  <a:schemeClr val="dk1"/>
                </a:solidFill>
                <a:latin typeface="Calibri" panose="020F0502020204030204" pitchFamily="34" charset="0"/>
                <a:ea typeface="Calibri" panose="020F0502020204030204" pitchFamily="34" charset="0"/>
                <a:cs typeface="Times New Roman" panose="02020603050405020304" pitchFamily="18" charset="0"/>
              </a:rPr>
              <a:t>Bog ne postoji.</a:t>
            </a:r>
            <a:endParaRPr lang="hr-HR" sz="2800" dirty="0">
              <a:solidFill>
                <a:schemeClr val="dk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36047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1000"/>
                                        <p:tgtEl>
                                          <p:spTgt spid="5">
                                            <p:txEl>
                                              <p:pRg st="0" end="0"/>
                                            </p:txEl>
                                          </p:spTgt>
                                        </p:tgtEl>
                                      </p:cBhvr>
                                    </p:animEffect>
                                    <p:anim calcmode="lin" valueType="num">
                                      <p:cBhvr>
                                        <p:cTn id="14"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fade">
                                      <p:cBhvr>
                                        <p:cTn id="20" dur="1000"/>
                                        <p:tgtEl>
                                          <p:spTgt spid="5">
                                            <p:txEl>
                                              <p:pRg st="1" end="1"/>
                                            </p:txEl>
                                          </p:spTgt>
                                        </p:tgtEl>
                                      </p:cBhvr>
                                    </p:animEffect>
                                    <p:anim calcmode="lin" valueType="num">
                                      <p:cBhvr>
                                        <p:cTn id="21"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fade">
                                      <p:cBhvr>
                                        <p:cTn id="27" dur="1000"/>
                                        <p:tgtEl>
                                          <p:spTgt spid="5">
                                            <p:txEl>
                                              <p:pRg st="2" end="2"/>
                                            </p:txEl>
                                          </p:spTgt>
                                        </p:tgtEl>
                                      </p:cBhvr>
                                    </p:animEffect>
                                    <p:anim calcmode="lin" valueType="num">
                                      <p:cBhvr>
                                        <p:cTn id="2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6" presetClass="entr" presetSubtype="0" fill="hold" grpId="0" nodeType="click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wipe(down)">
                                      <p:cBhvr>
                                        <p:cTn id="34" dur="580">
                                          <p:stCondLst>
                                            <p:cond delay="0"/>
                                          </p:stCondLst>
                                        </p:cTn>
                                        <p:tgtEl>
                                          <p:spTgt spid="2"/>
                                        </p:tgtEl>
                                      </p:cBhvr>
                                    </p:animEffect>
                                    <p:anim calcmode="lin" valueType="num">
                                      <p:cBhvr>
                                        <p:cTn id="35"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40" dur="26">
                                          <p:stCondLst>
                                            <p:cond delay="650"/>
                                          </p:stCondLst>
                                        </p:cTn>
                                        <p:tgtEl>
                                          <p:spTgt spid="2"/>
                                        </p:tgtEl>
                                      </p:cBhvr>
                                      <p:to x="100000" y="60000"/>
                                    </p:animScale>
                                    <p:animScale>
                                      <p:cBhvr>
                                        <p:cTn id="41" dur="166" decel="50000">
                                          <p:stCondLst>
                                            <p:cond delay="676"/>
                                          </p:stCondLst>
                                        </p:cTn>
                                        <p:tgtEl>
                                          <p:spTgt spid="2"/>
                                        </p:tgtEl>
                                      </p:cBhvr>
                                      <p:to x="100000" y="100000"/>
                                    </p:animScale>
                                    <p:animScale>
                                      <p:cBhvr>
                                        <p:cTn id="42" dur="26">
                                          <p:stCondLst>
                                            <p:cond delay="1312"/>
                                          </p:stCondLst>
                                        </p:cTn>
                                        <p:tgtEl>
                                          <p:spTgt spid="2"/>
                                        </p:tgtEl>
                                      </p:cBhvr>
                                      <p:to x="100000" y="80000"/>
                                    </p:animScale>
                                    <p:animScale>
                                      <p:cBhvr>
                                        <p:cTn id="43" dur="166" decel="50000">
                                          <p:stCondLst>
                                            <p:cond delay="1338"/>
                                          </p:stCondLst>
                                        </p:cTn>
                                        <p:tgtEl>
                                          <p:spTgt spid="2"/>
                                        </p:tgtEl>
                                      </p:cBhvr>
                                      <p:to x="100000" y="100000"/>
                                    </p:animScale>
                                    <p:animScale>
                                      <p:cBhvr>
                                        <p:cTn id="44" dur="26">
                                          <p:stCondLst>
                                            <p:cond delay="1642"/>
                                          </p:stCondLst>
                                        </p:cTn>
                                        <p:tgtEl>
                                          <p:spTgt spid="2"/>
                                        </p:tgtEl>
                                      </p:cBhvr>
                                      <p:to x="100000" y="90000"/>
                                    </p:animScale>
                                    <p:animScale>
                                      <p:cBhvr>
                                        <p:cTn id="45" dur="166" decel="50000">
                                          <p:stCondLst>
                                            <p:cond delay="1668"/>
                                          </p:stCondLst>
                                        </p:cTn>
                                        <p:tgtEl>
                                          <p:spTgt spid="2"/>
                                        </p:tgtEl>
                                      </p:cBhvr>
                                      <p:to x="100000" y="100000"/>
                                    </p:animScale>
                                    <p:animScale>
                                      <p:cBhvr>
                                        <p:cTn id="46" dur="26">
                                          <p:stCondLst>
                                            <p:cond delay="1808"/>
                                          </p:stCondLst>
                                        </p:cTn>
                                        <p:tgtEl>
                                          <p:spTgt spid="2"/>
                                        </p:tgtEl>
                                      </p:cBhvr>
                                      <p:to x="100000" y="95000"/>
                                    </p:animScale>
                                    <p:animScale>
                                      <p:cBhvr>
                                        <p:cTn id="47"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54780" y="4049229"/>
            <a:ext cx="4282440" cy="1325563"/>
          </a:xfrm>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a:bodyPr>
          <a:lstStyle/>
          <a:p>
            <a:r>
              <a:rPr lang="hr-HR" dirty="0" smtClean="0">
                <a:solidFill>
                  <a:schemeClr val="dk1"/>
                </a:solidFill>
                <a:latin typeface="+mn-lt"/>
                <a:ea typeface="+mn-ea"/>
                <a:cs typeface="+mn-cs"/>
              </a:rPr>
              <a:t>Pogreška divizije</a:t>
            </a:r>
            <a:endParaRPr lang="hr-HR" dirty="0">
              <a:solidFill>
                <a:schemeClr val="dk1"/>
              </a:solidFill>
              <a:latin typeface="+mn-lt"/>
              <a:ea typeface="+mn-ea"/>
              <a:cs typeface="+mn-cs"/>
            </a:endParaRPr>
          </a:p>
        </p:txBody>
      </p:sp>
      <p:sp>
        <p:nvSpPr>
          <p:cNvPr id="5" name="Pravokutnik 4"/>
          <p:cNvSpPr/>
          <p:nvPr/>
        </p:nvSpPr>
        <p:spPr>
          <a:xfrm>
            <a:off x="1699591" y="1072274"/>
            <a:ext cx="8792818" cy="1718997"/>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91440" tIns="45720" rIns="91440" bIns="45720" rtlCol="0">
            <a:spAutoFit/>
          </a:bodyPr>
          <a:lstStyle/>
          <a:p>
            <a:pPr indent="-228600">
              <a:lnSpc>
                <a:spcPct val="106000"/>
              </a:lnSpc>
              <a:spcBef>
                <a:spcPts val="1000"/>
              </a:spcBef>
              <a:buFont typeface="Arial" panose="020B0604020202020204" pitchFamily="34" charset="0"/>
              <a:buNone/>
              <a:tabLst>
                <a:tab pos="990600" algn="l"/>
              </a:tabLst>
            </a:pPr>
            <a:r>
              <a:rPr lang="hr-HR" sz="2800" dirty="0">
                <a:solidFill>
                  <a:schemeClr val="dk1"/>
                </a:solidFill>
                <a:latin typeface="Calibri" panose="020F0502020204030204" pitchFamily="34" charset="0"/>
                <a:ea typeface="Calibri" panose="020F0502020204030204" pitchFamily="34" charset="0"/>
                <a:cs typeface="Times New Roman" panose="02020603050405020304" pitchFamily="18" charset="0"/>
              </a:rPr>
              <a:t>EU je ekonomska sila svijeta. </a:t>
            </a:r>
            <a:endParaRPr lang="hr-HR" sz="2800" dirty="0" smtClean="0">
              <a:solidFill>
                <a:schemeClr val="dk1"/>
              </a:solidFill>
              <a:latin typeface="Calibri" panose="020F0502020204030204" pitchFamily="34" charset="0"/>
              <a:ea typeface="Calibri" panose="020F0502020204030204" pitchFamily="34" charset="0"/>
              <a:cs typeface="Times New Roman" panose="02020603050405020304" pitchFamily="18" charset="0"/>
            </a:endParaRPr>
          </a:p>
          <a:p>
            <a:pPr indent="-228600">
              <a:lnSpc>
                <a:spcPct val="106000"/>
              </a:lnSpc>
              <a:spcBef>
                <a:spcPts val="1000"/>
              </a:spcBef>
              <a:buFont typeface="Arial" panose="020B0604020202020204" pitchFamily="34" charset="0"/>
              <a:buNone/>
              <a:tabLst>
                <a:tab pos="990600" algn="l"/>
              </a:tabLst>
            </a:pPr>
            <a:r>
              <a:rPr lang="hr-HR" sz="2800" dirty="0" smtClean="0">
                <a:solidFill>
                  <a:schemeClr val="dk1"/>
                </a:solidFill>
                <a:latin typeface="Calibri" panose="020F0502020204030204" pitchFamily="34" charset="0"/>
                <a:ea typeface="Calibri" panose="020F0502020204030204" pitchFamily="34" charset="0"/>
                <a:cs typeface="Times New Roman" panose="02020603050405020304" pitchFamily="18" charset="0"/>
              </a:rPr>
              <a:t>Bugarska</a:t>
            </a:r>
            <a:r>
              <a:rPr lang="hr-HR" sz="2800" dirty="0">
                <a:solidFill>
                  <a:schemeClr val="dk1"/>
                </a:solidFill>
                <a:latin typeface="Calibri" panose="020F0502020204030204" pitchFamily="34" charset="0"/>
                <a:ea typeface="Calibri" panose="020F0502020204030204" pitchFamily="34" charset="0"/>
                <a:cs typeface="Times New Roman" panose="02020603050405020304" pitchFamily="18" charset="0"/>
              </a:rPr>
              <a:t>, Rumunjska i Hrvatska su dio EU. </a:t>
            </a:r>
            <a:endParaRPr lang="hr-HR" sz="2800" dirty="0" smtClean="0">
              <a:solidFill>
                <a:schemeClr val="dk1"/>
              </a:solidFill>
              <a:latin typeface="Calibri" panose="020F0502020204030204" pitchFamily="34" charset="0"/>
              <a:ea typeface="Calibri" panose="020F0502020204030204" pitchFamily="34" charset="0"/>
              <a:cs typeface="Times New Roman" panose="02020603050405020304" pitchFamily="18" charset="0"/>
            </a:endParaRPr>
          </a:p>
          <a:p>
            <a:pPr indent="-228600">
              <a:lnSpc>
                <a:spcPct val="106000"/>
              </a:lnSpc>
              <a:spcBef>
                <a:spcPts val="1000"/>
              </a:spcBef>
              <a:buFont typeface="Arial" panose="020B0604020202020204" pitchFamily="34" charset="0"/>
              <a:buNone/>
              <a:tabLst>
                <a:tab pos="990600" algn="l"/>
              </a:tabLst>
            </a:pPr>
            <a:r>
              <a:rPr lang="hr-HR" sz="2800" dirty="0" smtClean="0">
                <a:solidFill>
                  <a:schemeClr val="dk1"/>
                </a:solidFill>
                <a:latin typeface="Calibri" panose="020F0502020204030204" pitchFamily="34" charset="0"/>
                <a:ea typeface="Calibri" panose="020F0502020204030204" pitchFamily="34" charset="0"/>
                <a:cs typeface="Times New Roman" panose="02020603050405020304" pitchFamily="18" charset="0"/>
              </a:rPr>
              <a:t>Bugarska</a:t>
            </a:r>
            <a:r>
              <a:rPr lang="hr-HR" sz="2800" dirty="0">
                <a:solidFill>
                  <a:schemeClr val="dk1"/>
                </a:solidFill>
                <a:latin typeface="Calibri" panose="020F0502020204030204" pitchFamily="34" charset="0"/>
                <a:ea typeface="Calibri" panose="020F0502020204030204" pitchFamily="34" charset="0"/>
                <a:cs typeface="Times New Roman" panose="02020603050405020304" pitchFamily="18" charset="0"/>
              </a:rPr>
              <a:t>, Rumunjska i Hrvatska su ekonomske sile svijeta.</a:t>
            </a:r>
          </a:p>
        </p:txBody>
      </p:sp>
    </p:spTree>
    <p:extLst>
      <p:ext uri="{BB962C8B-B14F-4D97-AF65-F5344CB8AC3E}">
        <p14:creationId xmlns:p14="http://schemas.microsoft.com/office/powerpoint/2010/main" val="1904453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1000"/>
                                        <p:tgtEl>
                                          <p:spTgt spid="5">
                                            <p:txEl>
                                              <p:pRg st="0" end="0"/>
                                            </p:txEl>
                                          </p:spTgt>
                                        </p:tgtEl>
                                      </p:cBhvr>
                                    </p:animEffect>
                                    <p:anim calcmode="lin" valueType="num">
                                      <p:cBhvr>
                                        <p:cTn id="14"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fade">
                                      <p:cBhvr>
                                        <p:cTn id="20" dur="1000"/>
                                        <p:tgtEl>
                                          <p:spTgt spid="5">
                                            <p:txEl>
                                              <p:pRg st="1" end="1"/>
                                            </p:txEl>
                                          </p:spTgt>
                                        </p:tgtEl>
                                      </p:cBhvr>
                                    </p:animEffect>
                                    <p:anim calcmode="lin" valueType="num">
                                      <p:cBhvr>
                                        <p:cTn id="21"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fade">
                                      <p:cBhvr>
                                        <p:cTn id="27" dur="1000"/>
                                        <p:tgtEl>
                                          <p:spTgt spid="5">
                                            <p:txEl>
                                              <p:pRg st="2" end="2"/>
                                            </p:txEl>
                                          </p:spTgt>
                                        </p:tgtEl>
                                      </p:cBhvr>
                                    </p:animEffect>
                                    <p:anim calcmode="lin" valueType="num">
                                      <p:cBhvr>
                                        <p:cTn id="2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6" presetClass="entr" presetSubtype="0" fill="hold" grpId="0" nodeType="click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wipe(down)">
                                      <p:cBhvr>
                                        <p:cTn id="34" dur="580">
                                          <p:stCondLst>
                                            <p:cond delay="0"/>
                                          </p:stCondLst>
                                        </p:cTn>
                                        <p:tgtEl>
                                          <p:spTgt spid="2"/>
                                        </p:tgtEl>
                                      </p:cBhvr>
                                    </p:animEffect>
                                    <p:anim calcmode="lin" valueType="num">
                                      <p:cBhvr>
                                        <p:cTn id="35"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40" dur="26">
                                          <p:stCondLst>
                                            <p:cond delay="650"/>
                                          </p:stCondLst>
                                        </p:cTn>
                                        <p:tgtEl>
                                          <p:spTgt spid="2"/>
                                        </p:tgtEl>
                                      </p:cBhvr>
                                      <p:to x="100000" y="60000"/>
                                    </p:animScale>
                                    <p:animScale>
                                      <p:cBhvr>
                                        <p:cTn id="41" dur="166" decel="50000">
                                          <p:stCondLst>
                                            <p:cond delay="676"/>
                                          </p:stCondLst>
                                        </p:cTn>
                                        <p:tgtEl>
                                          <p:spTgt spid="2"/>
                                        </p:tgtEl>
                                      </p:cBhvr>
                                      <p:to x="100000" y="100000"/>
                                    </p:animScale>
                                    <p:animScale>
                                      <p:cBhvr>
                                        <p:cTn id="42" dur="26">
                                          <p:stCondLst>
                                            <p:cond delay="1312"/>
                                          </p:stCondLst>
                                        </p:cTn>
                                        <p:tgtEl>
                                          <p:spTgt spid="2"/>
                                        </p:tgtEl>
                                      </p:cBhvr>
                                      <p:to x="100000" y="80000"/>
                                    </p:animScale>
                                    <p:animScale>
                                      <p:cBhvr>
                                        <p:cTn id="43" dur="166" decel="50000">
                                          <p:stCondLst>
                                            <p:cond delay="1338"/>
                                          </p:stCondLst>
                                        </p:cTn>
                                        <p:tgtEl>
                                          <p:spTgt spid="2"/>
                                        </p:tgtEl>
                                      </p:cBhvr>
                                      <p:to x="100000" y="100000"/>
                                    </p:animScale>
                                    <p:animScale>
                                      <p:cBhvr>
                                        <p:cTn id="44" dur="26">
                                          <p:stCondLst>
                                            <p:cond delay="1642"/>
                                          </p:stCondLst>
                                        </p:cTn>
                                        <p:tgtEl>
                                          <p:spTgt spid="2"/>
                                        </p:tgtEl>
                                      </p:cBhvr>
                                      <p:to x="100000" y="90000"/>
                                    </p:animScale>
                                    <p:animScale>
                                      <p:cBhvr>
                                        <p:cTn id="45" dur="166" decel="50000">
                                          <p:stCondLst>
                                            <p:cond delay="1668"/>
                                          </p:stCondLst>
                                        </p:cTn>
                                        <p:tgtEl>
                                          <p:spTgt spid="2"/>
                                        </p:tgtEl>
                                      </p:cBhvr>
                                      <p:to x="100000" y="100000"/>
                                    </p:animScale>
                                    <p:animScale>
                                      <p:cBhvr>
                                        <p:cTn id="46" dur="26">
                                          <p:stCondLst>
                                            <p:cond delay="1808"/>
                                          </p:stCondLst>
                                        </p:cTn>
                                        <p:tgtEl>
                                          <p:spTgt spid="2"/>
                                        </p:tgtEl>
                                      </p:cBhvr>
                                      <p:to x="100000" y="95000"/>
                                    </p:animScale>
                                    <p:animScale>
                                      <p:cBhvr>
                                        <p:cTn id="47"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598449" y="4724997"/>
            <a:ext cx="4979504" cy="1325563"/>
          </a:xfrm>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a:bodyPr>
          <a:lstStyle/>
          <a:p>
            <a:r>
              <a:rPr lang="hr-HR" dirty="0" smtClean="0">
                <a:solidFill>
                  <a:schemeClr val="dk1"/>
                </a:solidFill>
                <a:latin typeface="+mn-lt"/>
                <a:ea typeface="+mn-ea"/>
                <a:cs typeface="+mn-cs"/>
              </a:rPr>
              <a:t>Pogreška </a:t>
            </a:r>
            <a:r>
              <a:rPr lang="hr-HR" dirty="0" err="1" smtClean="0">
                <a:solidFill>
                  <a:schemeClr val="dk1"/>
                </a:solidFill>
                <a:latin typeface="+mn-lt"/>
                <a:ea typeface="+mn-ea"/>
                <a:cs typeface="+mn-cs"/>
              </a:rPr>
              <a:t>akcidencije</a:t>
            </a:r>
            <a:endParaRPr lang="hr-HR" dirty="0">
              <a:solidFill>
                <a:schemeClr val="dk1"/>
              </a:solidFill>
              <a:latin typeface="+mn-lt"/>
              <a:ea typeface="+mn-ea"/>
              <a:cs typeface="+mn-cs"/>
            </a:endParaRPr>
          </a:p>
        </p:txBody>
      </p:sp>
      <p:sp>
        <p:nvSpPr>
          <p:cNvPr id="5" name="Pravokutnik 4"/>
          <p:cNvSpPr/>
          <p:nvPr/>
        </p:nvSpPr>
        <p:spPr>
          <a:xfrm>
            <a:off x="453592" y="297324"/>
            <a:ext cx="11269221" cy="2760692"/>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91440" tIns="45720" rIns="91440" bIns="45720" rtlCol="0">
            <a:spAutoFit/>
          </a:bodyPr>
          <a:lstStyle/>
          <a:p>
            <a:pPr indent="-228600">
              <a:lnSpc>
                <a:spcPct val="106000"/>
              </a:lnSpc>
              <a:spcBef>
                <a:spcPts val="1000"/>
              </a:spcBef>
              <a:buFont typeface="Arial" panose="020B0604020202020204" pitchFamily="34" charset="0"/>
              <a:buNone/>
              <a:tabLst>
                <a:tab pos="990600" algn="l"/>
              </a:tabLst>
            </a:pPr>
            <a:r>
              <a:rPr lang="hr-HR" sz="2800" dirty="0">
                <a:solidFill>
                  <a:schemeClr val="dk1"/>
                </a:solidFill>
                <a:latin typeface="Calibri" panose="020F0502020204030204" pitchFamily="34" charset="0"/>
                <a:ea typeface="Calibri" panose="020F0502020204030204" pitchFamily="34" charset="0"/>
                <a:cs typeface="Times New Roman" panose="02020603050405020304" pitchFamily="18" charset="0"/>
              </a:rPr>
              <a:t>Svaki kandidat na ispit državne mature treba doći na vrijeme ili ne može pristupiti ispitu. </a:t>
            </a:r>
            <a:endParaRPr lang="hr-HR" sz="2800" dirty="0" smtClean="0">
              <a:solidFill>
                <a:schemeClr val="dk1"/>
              </a:solidFill>
              <a:latin typeface="Calibri" panose="020F0502020204030204" pitchFamily="34" charset="0"/>
              <a:ea typeface="Calibri" panose="020F0502020204030204" pitchFamily="34" charset="0"/>
              <a:cs typeface="Times New Roman" panose="02020603050405020304" pitchFamily="18" charset="0"/>
            </a:endParaRPr>
          </a:p>
          <a:p>
            <a:pPr indent="-228600">
              <a:lnSpc>
                <a:spcPct val="106000"/>
              </a:lnSpc>
              <a:spcBef>
                <a:spcPts val="1000"/>
              </a:spcBef>
              <a:buFont typeface="Arial" panose="020B0604020202020204" pitchFamily="34" charset="0"/>
              <a:buNone/>
              <a:tabLst>
                <a:tab pos="990600" algn="l"/>
              </a:tabLst>
            </a:pPr>
            <a:r>
              <a:rPr lang="hr-HR" sz="2800" dirty="0" smtClean="0">
                <a:solidFill>
                  <a:schemeClr val="dk1"/>
                </a:solidFill>
                <a:latin typeface="Calibri" panose="020F0502020204030204" pitchFamily="34" charset="0"/>
                <a:ea typeface="Calibri" panose="020F0502020204030204" pitchFamily="34" charset="0"/>
                <a:cs typeface="Times New Roman" panose="02020603050405020304" pitchFamily="18" charset="0"/>
              </a:rPr>
              <a:t>Dolazak </a:t>
            </a:r>
            <a:r>
              <a:rPr lang="hr-HR" sz="2800" dirty="0">
                <a:solidFill>
                  <a:schemeClr val="dk1"/>
                </a:solidFill>
                <a:latin typeface="Calibri" panose="020F0502020204030204" pitchFamily="34" charset="0"/>
                <a:ea typeface="Calibri" panose="020F0502020204030204" pitchFamily="34" charset="0"/>
                <a:cs typeface="Times New Roman" panose="02020603050405020304" pitchFamily="18" charset="0"/>
              </a:rPr>
              <a:t>na vrijeme je najkasnije u 8,40. </a:t>
            </a:r>
            <a:endParaRPr lang="hr-HR" sz="2800" dirty="0" smtClean="0">
              <a:solidFill>
                <a:schemeClr val="dk1"/>
              </a:solidFill>
              <a:latin typeface="Calibri" panose="020F0502020204030204" pitchFamily="34" charset="0"/>
              <a:ea typeface="Calibri" panose="020F0502020204030204" pitchFamily="34" charset="0"/>
              <a:cs typeface="Times New Roman" panose="02020603050405020304" pitchFamily="18" charset="0"/>
            </a:endParaRPr>
          </a:p>
          <a:p>
            <a:pPr indent="-228600">
              <a:lnSpc>
                <a:spcPct val="106000"/>
              </a:lnSpc>
              <a:spcBef>
                <a:spcPts val="1000"/>
              </a:spcBef>
              <a:buFont typeface="Arial" panose="020B0604020202020204" pitchFamily="34" charset="0"/>
              <a:buNone/>
              <a:tabLst>
                <a:tab pos="990600" algn="l"/>
              </a:tabLst>
            </a:pPr>
            <a:r>
              <a:rPr lang="hr-HR" sz="2800" dirty="0" smtClean="0">
                <a:solidFill>
                  <a:schemeClr val="dk1"/>
                </a:solidFill>
                <a:latin typeface="Calibri" panose="020F0502020204030204" pitchFamily="34" charset="0"/>
                <a:ea typeface="Calibri" panose="020F0502020204030204" pitchFamily="34" charset="0"/>
                <a:cs typeface="Times New Roman" panose="02020603050405020304" pitchFamily="18" charset="0"/>
              </a:rPr>
              <a:t>M</a:t>
            </a:r>
            <a:r>
              <a:rPr lang="hr-HR" sz="2800" dirty="0">
                <a:solidFill>
                  <a:schemeClr val="dk1"/>
                </a:solidFill>
                <a:latin typeface="Calibri" panose="020F0502020204030204" pitchFamily="34" charset="0"/>
                <a:ea typeface="Calibri" panose="020F0502020204030204" pitchFamily="34" charset="0"/>
                <a:cs typeface="Times New Roman" panose="02020603050405020304" pitchFamily="18" charset="0"/>
              </a:rPr>
              <a:t>. </a:t>
            </a:r>
            <a:r>
              <a:rPr lang="hr-HR" sz="2800" dirty="0" err="1" smtClean="0">
                <a:solidFill>
                  <a:schemeClr val="dk1"/>
                </a:solidFill>
                <a:latin typeface="Calibri" panose="020F0502020204030204" pitchFamily="34" charset="0"/>
                <a:ea typeface="Calibri" panose="020F0502020204030204" pitchFamily="34" charset="0"/>
                <a:cs typeface="Times New Roman" panose="02020603050405020304" pitchFamily="18" charset="0"/>
              </a:rPr>
              <a:t>Balala</a:t>
            </a:r>
            <a:r>
              <a:rPr lang="hr-HR" sz="2800" dirty="0" smtClean="0">
                <a:solidFill>
                  <a:schemeClr val="dk1"/>
                </a:solidFill>
                <a:latin typeface="Calibri" panose="020F0502020204030204" pitchFamily="34" charset="0"/>
                <a:ea typeface="Calibri" panose="020F0502020204030204" pitchFamily="34" charset="0"/>
                <a:cs typeface="Times New Roman" panose="02020603050405020304" pitchFamily="18" charset="0"/>
              </a:rPr>
              <a:t> </a:t>
            </a:r>
            <a:r>
              <a:rPr lang="hr-HR" sz="2800" dirty="0">
                <a:solidFill>
                  <a:schemeClr val="dk1"/>
                </a:solidFill>
                <a:latin typeface="Calibri" panose="020F0502020204030204" pitchFamily="34" charset="0"/>
                <a:ea typeface="Calibri" panose="020F0502020204030204" pitchFamily="34" charset="0"/>
                <a:cs typeface="Times New Roman" panose="02020603050405020304" pitchFamily="18" charset="0"/>
              </a:rPr>
              <a:t>je došao na ispit u 8,44. </a:t>
            </a:r>
            <a:endParaRPr lang="hr-HR" sz="2800" dirty="0" smtClean="0">
              <a:solidFill>
                <a:schemeClr val="dk1"/>
              </a:solidFill>
              <a:latin typeface="Calibri" panose="020F0502020204030204" pitchFamily="34" charset="0"/>
              <a:ea typeface="Calibri" panose="020F0502020204030204" pitchFamily="34" charset="0"/>
              <a:cs typeface="Times New Roman" panose="02020603050405020304" pitchFamily="18" charset="0"/>
            </a:endParaRPr>
          </a:p>
          <a:p>
            <a:pPr indent="-228600">
              <a:lnSpc>
                <a:spcPct val="106000"/>
              </a:lnSpc>
              <a:spcBef>
                <a:spcPts val="1000"/>
              </a:spcBef>
              <a:buFont typeface="Arial" panose="020B0604020202020204" pitchFamily="34" charset="0"/>
              <a:buNone/>
              <a:tabLst>
                <a:tab pos="990600" algn="l"/>
              </a:tabLst>
            </a:pPr>
            <a:r>
              <a:rPr lang="hr-HR" sz="2800" dirty="0" smtClean="0">
                <a:solidFill>
                  <a:schemeClr val="dk1"/>
                </a:solidFill>
                <a:latin typeface="Calibri" panose="020F0502020204030204" pitchFamily="34" charset="0"/>
                <a:ea typeface="Calibri" panose="020F0502020204030204" pitchFamily="34" charset="0"/>
                <a:cs typeface="Times New Roman" panose="02020603050405020304" pitchFamily="18" charset="0"/>
              </a:rPr>
              <a:t>M</a:t>
            </a:r>
            <a:r>
              <a:rPr lang="hr-HR" sz="2800" dirty="0">
                <a:solidFill>
                  <a:schemeClr val="dk1"/>
                </a:solidFill>
                <a:latin typeface="Calibri" panose="020F0502020204030204" pitchFamily="34" charset="0"/>
                <a:ea typeface="Calibri" panose="020F0502020204030204" pitchFamily="34" charset="0"/>
                <a:cs typeface="Times New Roman" panose="02020603050405020304" pitchFamily="18" charset="0"/>
              </a:rPr>
              <a:t>. </a:t>
            </a:r>
            <a:r>
              <a:rPr lang="hr-HR" sz="2800" dirty="0" err="1" smtClean="0">
                <a:solidFill>
                  <a:schemeClr val="dk1"/>
                </a:solidFill>
                <a:latin typeface="Calibri" panose="020F0502020204030204" pitchFamily="34" charset="0"/>
                <a:ea typeface="Calibri" panose="020F0502020204030204" pitchFamily="34" charset="0"/>
                <a:cs typeface="Times New Roman" panose="02020603050405020304" pitchFamily="18" charset="0"/>
              </a:rPr>
              <a:t>Balala</a:t>
            </a:r>
            <a:r>
              <a:rPr lang="hr-HR" sz="2800" dirty="0" smtClean="0">
                <a:solidFill>
                  <a:schemeClr val="dk1"/>
                </a:solidFill>
                <a:latin typeface="Calibri" panose="020F0502020204030204" pitchFamily="34" charset="0"/>
                <a:ea typeface="Calibri" panose="020F0502020204030204" pitchFamily="34" charset="0"/>
                <a:cs typeface="Times New Roman" panose="02020603050405020304" pitchFamily="18" charset="0"/>
              </a:rPr>
              <a:t> </a:t>
            </a:r>
            <a:r>
              <a:rPr lang="hr-HR" sz="2800" dirty="0">
                <a:solidFill>
                  <a:schemeClr val="dk1"/>
                </a:solidFill>
                <a:latin typeface="Calibri" panose="020F0502020204030204" pitchFamily="34" charset="0"/>
                <a:ea typeface="Calibri" panose="020F0502020204030204" pitchFamily="34" charset="0"/>
                <a:cs typeface="Times New Roman" panose="02020603050405020304" pitchFamily="18" charset="0"/>
              </a:rPr>
              <a:t>ne </a:t>
            </a:r>
            <a:r>
              <a:rPr lang="hr-HR" sz="2800" dirty="0" smtClean="0">
                <a:solidFill>
                  <a:schemeClr val="dk1"/>
                </a:solidFill>
                <a:latin typeface="Calibri" panose="020F0502020204030204" pitchFamily="34" charset="0"/>
                <a:ea typeface="Calibri" panose="020F0502020204030204" pitchFamily="34" charset="0"/>
                <a:cs typeface="Times New Roman" panose="02020603050405020304" pitchFamily="18" charset="0"/>
              </a:rPr>
              <a:t>može </a:t>
            </a:r>
            <a:r>
              <a:rPr lang="hr-HR" sz="2800" dirty="0">
                <a:solidFill>
                  <a:schemeClr val="dk1"/>
                </a:solidFill>
                <a:latin typeface="Calibri" panose="020F0502020204030204" pitchFamily="34" charset="0"/>
                <a:ea typeface="Calibri" panose="020F0502020204030204" pitchFamily="34" charset="0"/>
                <a:cs typeface="Times New Roman" panose="02020603050405020304" pitchFamily="18" charset="0"/>
              </a:rPr>
              <a:t>pristupiti ispitu.</a:t>
            </a:r>
          </a:p>
        </p:txBody>
      </p:sp>
      <p:sp>
        <p:nvSpPr>
          <p:cNvPr id="7" name="Pravokutnik 6"/>
          <p:cNvSpPr/>
          <p:nvPr/>
        </p:nvSpPr>
        <p:spPr>
          <a:xfrm>
            <a:off x="880097" y="3372626"/>
            <a:ext cx="10416209" cy="529697"/>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91440" tIns="45720" rIns="91440" bIns="45720" rtlCol="0">
            <a:spAutoFit/>
          </a:bodyPr>
          <a:lstStyle/>
          <a:p>
            <a:pPr indent="-228600">
              <a:lnSpc>
                <a:spcPct val="106000"/>
              </a:lnSpc>
              <a:spcBef>
                <a:spcPts val="1000"/>
              </a:spcBef>
              <a:buFont typeface="Arial" panose="020B0604020202020204" pitchFamily="34" charset="0"/>
              <a:buNone/>
              <a:tabLst>
                <a:tab pos="990600" algn="l"/>
              </a:tabLst>
            </a:pPr>
            <a:r>
              <a:rPr lang="hr-HR" sz="2800" dirty="0">
                <a:latin typeface="Calibri" panose="020F0502020204030204" pitchFamily="34" charset="0"/>
                <a:ea typeface="Calibri" panose="020F0502020204030204" pitchFamily="34" charset="0"/>
                <a:cs typeface="Times New Roman" panose="02020603050405020304" pitchFamily="18" charset="0"/>
                <a:hlinkClick r:id="rId2"/>
              </a:rPr>
              <a:t>https://</a:t>
            </a:r>
            <a:r>
              <a:rPr lang="hr-HR" sz="2800" dirty="0" smtClean="0">
                <a:latin typeface="Calibri" panose="020F0502020204030204" pitchFamily="34" charset="0"/>
                <a:ea typeface="Calibri" panose="020F0502020204030204" pitchFamily="34" charset="0"/>
                <a:cs typeface="Times New Roman" panose="02020603050405020304" pitchFamily="18" charset="0"/>
                <a:hlinkClick r:id="rId2"/>
              </a:rPr>
              <a:t>www.youtube.com/watch?app=desktop&amp;v=OTVWMY8EZCA</a:t>
            </a:r>
            <a:endParaRPr lang="hr-HR" sz="2800" dirty="0" smtClean="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95970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1000"/>
                                        <p:tgtEl>
                                          <p:spTgt spid="5">
                                            <p:txEl>
                                              <p:pRg st="0" end="0"/>
                                            </p:txEl>
                                          </p:spTgt>
                                        </p:tgtEl>
                                      </p:cBhvr>
                                    </p:animEffect>
                                    <p:anim calcmode="lin" valueType="num">
                                      <p:cBhvr>
                                        <p:cTn id="14"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fade">
                                      <p:cBhvr>
                                        <p:cTn id="20" dur="1000"/>
                                        <p:tgtEl>
                                          <p:spTgt spid="5">
                                            <p:txEl>
                                              <p:pRg st="1" end="1"/>
                                            </p:txEl>
                                          </p:spTgt>
                                        </p:tgtEl>
                                      </p:cBhvr>
                                    </p:animEffect>
                                    <p:anim calcmode="lin" valueType="num">
                                      <p:cBhvr>
                                        <p:cTn id="21"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fade">
                                      <p:cBhvr>
                                        <p:cTn id="27" dur="1000"/>
                                        <p:tgtEl>
                                          <p:spTgt spid="5">
                                            <p:txEl>
                                              <p:pRg st="2" end="2"/>
                                            </p:txEl>
                                          </p:spTgt>
                                        </p:tgtEl>
                                      </p:cBhvr>
                                    </p:animEffect>
                                    <p:anim calcmode="lin" valueType="num">
                                      <p:cBhvr>
                                        <p:cTn id="2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5">
                                            <p:txEl>
                                              <p:pRg st="3" end="3"/>
                                            </p:txEl>
                                          </p:spTgt>
                                        </p:tgtEl>
                                        <p:attrNameLst>
                                          <p:attrName>style.visibility</p:attrName>
                                        </p:attrNameLst>
                                      </p:cBhvr>
                                      <p:to>
                                        <p:strVal val="visible"/>
                                      </p:to>
                                    </p:set>
                                    <p:animEffect transition="in" filter="fade">
                                      <p:cBhvr>
                                        <p:cTn id="34" dur="1000"/>
                                        <p:tgtEl>
                                          <p:spTgt spid="5">
                                            <p:txEl>
                                              <p:pRg st="3" end="3"/>
                                            </p:txEl>
                                          </p:spTgt>
                                        </p:tgtEl>
                                      </p:cBhvr>
                                    </p:animEffect>
                                    <p:anim calcmode="lin" valueType="num">
                                      <p:cBhvr>
                                        <p:cTn id="35"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additive="base">
                                        <p:cTn id="41" dur="500" fill="hold"/>
                                        <p:tgtEl>
                                          <p:spTgt spid="7"/>
                                        </p:tgtEl>
                                        <p:attrNameLst>
                                          <p:attrName>ppt_x</p:attrName>
                                        </p:attrNameLst>
                                      </p:cBhvr>
                                      <p:tavLst>
                                        <p:tav tm="0">
                                          <p:val>
                                            <p:strVal val="#ppt_x"/>
                                          </p:val>
                                        </p:tav>
                                        <p:tav tm="100000">
                                          <p:val>
                                            <p:strVal val="#ppt_x"/>
                                          </p:val>
                                        </p:tav>
                                      </p:tavLst>
                                    </p:anim>
                                    <p:anim calcmode="lin" valueType="num">
                                      <p:cBhvr additive="base">
                                        <p:cTn id="4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6" presetClass="entr" presetSubtype="0" fill="hold" grpId="0" nodeType="click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wipe(down)">
                                      <p:cBhvr>
                                        <p:cTn id="47" dur="580">
                                          <p:stCondLst>
                                            <p:cond delay="0"/>
                                          </p:stCondLst>
                                        </p:cTn>
                                        <p:tgtEl>
                                          <p:spTgt spid="2"/>
                                        </p:tgtEl>
                                      </p:cBhvr>
                                    </p:animEffect>
                                    <p:anim calcmode="lin" valueType="num">
                                      <p:cBhvr>
                                        <p:cTn id="4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4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5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5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5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53" dur="26">
                                          <p:stCondLst>
                                            <p:cond delay="650"/>
                                          </p:stCondLst>
                                        </p:cTn>
                                        <p:tgtEl>
                                          <p:spTgt spid="2"/>
                                        </p:tgtEl>
                                      </p:cBhvr>
                                      <p:to x="100000" y="60000"/>
                                    </p:animScale>
                                    <p:animScale>
                                      <p:cBhvr>
                                        <p:cTn id="54" dur="166" decel="50000">
                                          <p:stCondLst>
                                            <p:cond delay="676"/>
                                          </p:stCondLst>
                                        </p:cTn>
                                        <p:tgtEl>
                                          <p:spTgt spid="2"/>
                                        </p:tgtEl>
                                      </p:cBhvr>
                                      <p:to x="100000" y="100000"/>
                                    </p:animScale>
                                    <p:animScale>
                                      <p:cBhvr>
                                        <p:cTn id="55" dur="26">
                                          <p:stCondLst>
                                            <p:cond delay="1312"/>
                                          </p:stCondLst>
                                        </p:cTn>
                                        <p:tgtEl>
                                          <p:spTgt spid="2"/>
                                        </p:tgtEl>
                                      </p:cBhvr>
                                      <p:to x="100000" y="80000"/>
                                    </p:animScale>
                                    <p:animScale>
                                      <p:cBhvr>
                                        <p:cTn id="56" dur="166" decel="50000">
                                          <p:stCondLst>
                                            <p:cond delay="1338"/>
                                          </p:stCondLst>
                                        </p:cTn>
                                        <p:tgtEl>
                                          <p:spTgt spid="2"/>
                                        </p:tgtEl>
                                      </p:cBhvr>
                                      <p:to x="100000" y="100000"/>
                                    </p:animScale>
                                    <p:animScale>
                                      <p:cBhvr>
                                        <p:cTn id="57" dur="26">
                                          <p:stCondLst>
                                            <p:cond delay="1642"/>
                                          </p:stCondLst>
                                        </p:cTn>
                                        <p:tgtEl>
                                          <p:spTgt spid="2"/>
                                        </p:tgtEl>
                                      </p:cBhvr>
                                      <p:to x="100000" y="90000"/>
                                    </p:animScale>
                                    <p:animScale>
                                      <p:cBhvr>
                                        <p:cTn id="58" dur="166" decel="50000">
                                          <p:stCondLst>
                                            <p:cond delay="1668"/>
                                          </p:stCondLst>
                                        </p:cTn>
                                        <p:tgtEl>
                                          <p:spTgt spid="2"/>
                                        </p:tgtEl>
                                      </p:cBhvr>
                                      <p:to x="100000" y="100000"/>
                                    </p:animScale>
                                    <p:animScale>
                                      <p:cBhvr>
                                        <p:cTn id="59" dur="26">
                                          <p:stCondLst>
                                            <p:cond delay="1808"/>
                                          </p:stCondLst>
                                        </p:cTn>
                                        <p:tgtEl>
                                          <p:spTgt spid="2"/>
                                        </p:tgtEl>
                                      </p:cBhvr>
                                      <p:to x="100000" y="95000"/>
                                    </p:animScale>
                                    <p:animScale>
                                      <p:cBhvr>
                                        <p:cTn id="6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7"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914002" y="5192619"/>
            <a:ext cx="6463553" cy="1325563"/>
          </a:xfrm>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a:bodyPr>
          <a:lstStyle/>
          <a:p>
            <a:r>
              <a:rPr lang="hr-HR" dirty="0"/>
              <a:t>Post </a:t>
            </a:r>
            <a:r>
              <a:rPr lang="hr-HR" dirty="0" err="1"/>
              <a:t>hoc</a:t>
            </a:r>
            <a:r>
              <a:rPr lang="hr-HR" dirty="0"/>
              <a:t> ergo </a:t>
            </a:r>
            <a:r>
              <a:rPr lang="hr-HR" dirty="0" err="1"/>
              <a:t>propter</a:t>
            </a:r>
            <a:r>
              <a:rPr lang="hr-HR" dirty="0"/>
              <a:t> </a:t>
            </a:r>
            <a:r>
              <a:rPr lang="hr-HR" dirty="0" err="1"/>
              <a:t>hoc</a:t>
            </a:r>
            <a:endParaRPr lang="hr-HR" dirty="0">
              <a:solidFill>
                <a:schemeClr val="dk1"/>
              </a:solidFill>
              <a:latin typeface="+mn-lt"/>
              <a:ea typeface="+mn-ea"/>
              <a:cs typeface="+mn-cs"/>
            </a:endParaRPr>
          </a:p>
        </p:txBody>
      </p:sp>
      <p:sp>
        <p:nvSpPr>
          <p:cNvPr id="5" name="Pravokutnik 4"/>
          <p:cNvSpPr/>
          <p:nvPr/>
        </p:nvSpPr>
        <p:spPr>
          <a:xfrm>
            <a:off x="3630892" y="191852"/>
            <a:ext cx="5218032" cy="549061"/>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91440" tIns="45720" rIns="91440" bIns="45720" rtlCol="0">
            <a:spAutoFit/>
          </a:bodyPr>
          <a:lstStyle/>
          <a:p>
            <a:pPr indent="-228600">
              <a:lnSpc>
                <a:spcPct val="106000"/>
              </a:lnSpc>
              <a:spcBef>
                <a:spcPts val="1000"/>
              </a:spcBef>
              <a:buFont typeface="Arial" panose="020B0604020202020204" pitchFamily="34" charset="0"/>
              <a:buNone/>
              <a:tabLst>
                <a:tab pos="990600" algn="l"/>
              </a:tabLst>
            </a:pPr>
            <a:r>
              <a:rPr lang="hr-HR" sz="2800" dirty="0">
                <a:solidFill>
                  <a:schemeClr val="dk1"/>
                </a:solidFill>
                <a:latin typeface="Calibri" panose="020F0502020204030204" pitchFamily="34" charset="0"/>
                <a:ea typeface="Calibri" panose="020F0502020204030204" pitchFamily="34" charset="0"/>
                <a:cs typeface="Times New Roman" panose="02020603050405020304" pitchFamily="18" charset="0"/>
              </a:rPr>
              <a:t>Raste cijena goriva, inflacija divlja. </a:t>
            </a:r>
          </a:p>
        </p:txBody>
      </p:sp>
      <p:pic>
        <p:nvPicPr>
          <p:cNvPr id="6" name="Slika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14370" y="929170"/>
            <a:ext cx="2590795" cy="3764273"/>
          </a:xfrm>
          <a:prstGeom prst="rect">
            <a:avLst/>
          </a:prstGeom>
        </p:spPr>
      </p:pic>
    </p:spTree>
    <p:extLst>
      <p:ext uri="{BB962C8B-B14F-4D97-AF65-F5344CB8AC3E}">
        <p14:creationId xmlns:p14="http://schemas.microsoft.com/office/powerpoint/2010/main" val="1900653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wipe(down)">
                                      <p:cBhvr>
                                        <p:cTn id="20" dur="580">
                                          <p:stCondLst>
                                            <p:cond delay="0"/>
                                          </p:stCondLst>
                                        </p:cTn>
                                        <p:tgtEl>
                                          <p:spTgt spid="2"/>
                                        </p:tgtEl>
                                      </p:cBhvr>
                                    </p:animEffect>
                                    <p:anim calcmode="lin" valueType="num">
                                      <p:cBhvr>
                                        <p:cTn id="21"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26" dur="26">
                                          <p:stCondLst>
                                            <p:cond delay="650"/>
                                          </p:stCondLst>
                                        </p:cTn>
                                        <p:tgtEl>
                                          <p:spTgt spid="2"/>
                                        </p:tgtEl>
                                      </p:cBhvr>
                                      <p:to x="100000" y="60000"/>
                                    </p:animScale>
                                    <p:animScale>
                                      <p:cBhvr>
                                        <p:cTn id="27" dur="166" decel="50000">
                                          <p:stCondLst>
                                            <p:cond delay="676"/>
                                          </p:stCondLst>
                                        </p:cTn>
                                        <p:tgtEl>
                                          <p:spTgt spid="2"/>
                                        </p:tgtEl>
                                      </p:cBhvr>
                                      <p:to x="100000" y="100000"/>
                                    </p:animScale>
                                    <p:animScale>
                                      <p:cBhvr>
                                        <p:cTn id="28" dur="26">
                                          <p:stCondLst>
                                            <p:cond delay="1312"/>
                                          </p:stCondLst>
                                        </p:cTn>
                                        <p:tgtEl>
                                          <p:spTgt spid="2"/>
                                        </p:tgtEl>
                                      </p:cBhvr>
                                      <p:to x="100000" y="80000"/>
                                    </p:animScale>
                                    <p:animScale>
                                      <p:cBhvr>
                                        <p:cTn id="29" dur="166" decel="50000">
                                          <p:stCondLst>
                                            <p:cond delay="1338"/>
                                          </p:stCondLst>
                                        </p:cTn>
                                        <p:tgtEl>
                                          <p:spTgt spid="2"/>
                                        </p:tgtEl>
                                      </p:cBhvr>
                                      <p:to x="100000" y="100000"/>
                                    </p:animScale>
                                    <p:animScale>
                                      <p:cBhvr>
                                        <p:cTn id="30" dur="26">
                                          <p:stCondLst>
                                            <p:cond delay="1642"/>
                                          </p:stCondLst>
                                        </p:cTn>
                                        <p:tgtEl>
                                          <p:spTgt spid="2"/>
                                        </p:tgtEl>
                                      </p:cBhvr>
                                      <p:to x="100000" y="90000"/>
                                    </p:animScale>
                                    <p:animScale>
                                      <p:cBhvr>
                                        <p:cTn id="31" dur="166" decel="50000">
                                          <p:stCondLst>
                                            <p:cond delay="1668"/>
                                          </p:stCondLst>
                                        </p:cTn>
                                        <p:tgtEl>
                                          <p:spTgt spid="2"/>
                                        </p:tgtEl>
                                      </p:cBhvr>
                                      <p:to x="100000" y="100000"/>
                                    </p:animScale>
                                    <p:animScale>
                                      <p:cBhvr>
                                        <p:cTn id="32" dur="26">
                                          <p:stCondLst>
                                            <p:cond delay="1808"/>
                                          </p:stCondLst>
                                        </p:cTn>
                                        <p:tgtEl>
                                          <p:spTgt spid="2"/>
                                        </p:tgtEl>
                                      </p:cBhvr>
                                      <p:to x="100000" y="95000"/>
                                    </p:animScale>
                                    <p:animScale>
                                      <p:cBhvr>
                                        <p:cTn id="33"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291995" y="3903455"/>
            <a:ext cx="5495365" cy="1325563"/>
          </a:xfrm>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a:bodyPr>
          <a:lstStyle/>
          <a:p>
            <a:r>
              <a:rPr lang="hr-HR" dirty="0" smtClean="0">
                <a:solidFill>
                  <a:schemeClr val="dk1"/>
                </a:solidFill>
                <a:latin typeface="+mn-lt"/>
                <a:ea typeface="+mn-ea"/>
                <a:cs typeface="+mn-cs"/>
              </a:rPr>
              <a:t>Irelevantna </a:t>
            </a:r>
            <a:r>
              <a:rPr lang="hr-HR" dirty="0" err="1">
                <a:solidFill>
                  <a:schemeClr val="dk1"/>
                </a:solidFill>
                <a:latin typeface="+mn-lt"/>
                <a:ea typeface="+mn-ea"/>
                <a:cs typeface="+mn-cs"/>
              </a:rPr>
              <a:t>konkluzija</a:t>
            </a:r>
            <a:endParaRPr lang="hr-HR" dirty="0">
              <a:solidFill>
                <a:schemeClr val="dk1"/>
              </a:solidFill>
              <a:latin typeface="+mn-lt"/>
              <a:ea typeface="+mn-ea"/>
              <a:cs typeface="+mn-cs"/>
            </a:endParaRPr>
          </a:p>
        </p:txBody>
      </p:sp>
      <p:sp>
        <p:nvSpPr>
          <p:cNvPr id="5" name="Pravokutnik 4"/>
          <p:cNvSpPr/>
          <p:nvPr/>
        </p:nvSpPr>
        <p:spPr>
          <a:xfrm>
            <a:off x="838200" y="1690688"/>
            <a:ext cx="10402956" cy="1005788"/>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91440" tIns="45720" rIns="91440" bIns="45720" rtlCol="0">
            <a:spAutoFit/>
          </a:bodyPr>
          <a:lstStyle/>
          <a:p>
            <a:pPr>
              <a:lnSpc>
                <a:spcPct val="106000"/>
              </a:lnSpc>
              <a:spcBef>
                <a:spcPts val="1000"/>
              </a:spcBef>
              <a:buFont typeface="Arial" panose="020B0604020202020204" pitchFamily="34" charset="0"/>
              <a:buNone/>
              <a:tabLst>
                <a:tab pos="990600" algn="l"/>
              </a:tabLst>
            </a:pPr>
            <a:r>
              <a:rPr lang="hr-HR" sz="2800" dirty="0">
                <a:solidFill>
                  <a:schemeClr val="dk1"/>
                </a:solidFill>
                <a:latin typeface="Calibri" panose="020F0502020204030204" pitchFamily="34" charset="0"/>
                <a:ea typeface="Calibri" panose="020F0502020204030204" pitchFamily="34" charset="0"/>
                <a:cs typeface="Times New Roman" panose="02020603050405020304" pitchFamily="18" charset="0"/>
                <a:hlinkClick r:id="rId2"/>
              </a:rPr>
              <a:t>Jutarnji list - Ukrajinci: ‘Pogodili smo ruski tegljač koji je prevozio oružje‘; Šef britanskih oružanih snaga: ‘Rusi su strateški već izgubili rat‘</a:t>
            </a:r>
            <a:endParaRPr lang="hr-HR" sz="2800" dirty="0">
              <a:solidFill>
                <a:schemeClr val="dk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18701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down)">
                                      <p:cBhvr>
                                        <p:cTn id="13" dur="580">
                                          <p:stCondLst>
                                            <p:cond delay="0"/>
                                          </p:stCondLst>
                                        </p:cTn>
                                        <p:tgtEl>
                                          <p:spTgt spid="2"/>
                                        </p:tgtEl>
                                      </p:cBhvr>
                                    </p:animEffect>
                                    <p:anim calcmode="lin" valueType="num">
                                      <p:cBhvr>
                                        <p:cTn id="14"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9" dur="26">
                                          <p:stCondLst>
                                            <p:cond delay="650"/>
                                          </p:stCondLst>
                                        </p:cTn>
                                        <p:tgtEl>
                                          <p:spTgt spid="2"/>
                                        </p:tgtEl>
                                      </p:cBhvr>
                                      <p:to x="100000" y="60000"/>
                                    </p:animScale>
                                    <p:animScale>
                                      <p:cBhvr>
                                        <p:cTn id="20" dur="166" decel="50000">
                                          <p:stCondLst>
                                            <p:cond delay="676"/>
                                          </p:stCondLst>
                                        </p:cTn>
                                        <p:tgtEl>
                                          <p:spTgt spid="2"/>
                                        </p:tgtEl>
                                      </p:cBhvr>
                                      <p:to x="100000" y="100000"/>
                                    </p:animScale>
                                    <p:animScale>
                                      <p:cBhvr>
                                        <p:cTn id="21" dur="26">
                                          <p:stCondLst>
                                            <p:cond delay="1312"/>
                                          </p:stCondLst>
                                        </p:cTn>
                                        <p:tgtEl>
                                          <p:spTgt spid="2"/>
                                        </p:tgtEl>
                                      </p:cBhvr>
                                      <p:to x="100000" y="80000"/>
                                    </p:animScale>
                                    <p:animScale>
                                      <p:cBhvr>
                                        <p:cTn id="22" dur="166" decel="50000">
                                          <p:stCondLst>
                                            <p:cond delay="1338"/>
                                          </p:stCondLst>
                                        </p:cTn>
                                        <p:tgtEl>
                                          <p:spTgt spid="2"/>
                                        </p:tgtEl>
                                      </p:cBhvr>
                                      <p:to x="100000" y="100000"/>
                                    </p:animScale>
                                    <p:animScale>
                                      <p:cBhvr>
                                        <p:cTn id="23" dur="26">
                                          <p:stCondLst>
                                            <p:cond delay="1642"/>
                                          </p:stCondLst>
                                        </p:cTn>
                                        <p:tgtEl>
                                          <p:spTgt spid="2"/>
                                        </p:tgtEl>
                                      </p:cBhvr>
                                      <p:to x="100000" y="90000"/>
                                    </p:animScale>
                                    <p:animScale>
                                      <p:cBhvr>
                                        <p:cTn id="24" dur="166" decel="50000">
                                          <p:stCondLst>
                                            <p:cond delay="1668"/>
                                          </p:stCondLst>
                                        </p:cTn>
                                        <p:tgtEl>
                                          <p:spTgt spid="2"/>
                                        </p:tgtEl>
                                      </p:cBhvr>
                                      <p:to x="100000" y="100000"/>
                                    </p:animScale>
                                    <p:animScale>
                                      <p:cBhvr>
                                        <p:cTn id="25" dur="26">
                                          <p:stCondLst>
                                            <p:cond delay="1808"/>
                                          </p:stCondLst>
                                        </p:cTn>
                                        <p:tgtEl>
                                          <p:spTgt spid="2"/>
                                        </p:tgtEl>
                                      </p:cBhvr>
                                      <p:to x="100000" y="95000"/>
                                    </p:animScale>
                                    <p:animScale>
                                      <p:cBhvr>
                                        <p:cTn id="26"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297206" y="4641291"/>
            <a:ext cx="7909112" cy="1325563"/>
          </a:xfrm>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a:bodyPr>
          <a:lstStyle/>
          <a:p>
            <a:r>
              <a:rPr lang="hr-HR" dirty="0" err="1">
                <a:solidFill>
                  <a:schemeClr val="dk1"/>
                </a:solidFill>
                <a:latin typeface="+mn-lt"/>
                <a:ea typeface="+mn-ea"/>
                <a:cs typeface="+mn-cs"/>
              </a:rPr>
              <a:t>Petitio</a:t>
            </a:r>
            <a:r>
              <a:rPr lang="hr-HR" dirty="0">
                <a:solidFill>
                  <a:schemeClr val="dk1"/>
                </a:solidFill>
                <a:latin typeface="+mn-lt"/>
                <a:ea typeface="+mn-ea"/>
                <a:cs typeface="+mn-cs"/>
              </a:rPr>
              <a:t> </a:t>
            </a:r>
            <a:r>
              <a:rPr lang="hr-HR" dirty="0" err="1">
                <a:solidFill>
                  <a:schemeClr val="dk1"/>
                </a:solidFill>
                <a:latin typeface="+mn-lt"/>
                <a:ea typeface="+mn-ea"/>
                <a:cs typeface="+mn-cs"/>
              </a:rPr>
              <a:t>principii</a:t>
            </a:r>
            <a:r>
              <a:rPr lang="hr-HR" dirty="0">
                <a:solidFill>
                  <a:schemeClr val="dk1"/>
                </a:solidFill>
                <a:latin typeface="+mn-lt"/>
                <a:ea typeface="+mn-ea"/>
                <a:cs typeface="+mn-cs"/>
              </a:rPr>
              <a:t> (traženje načela)</a:t>
            </a:r>
          </a:p>
        </p:txBody>
      </p:sp>
      <p:sp>
        <p:nvSpPr>
          <p:cNvPr id="5" name="Pravokutnik 4"/>
          <p:cNvSpPr/>
          <p:nvPr/>
        </p:nvSpPr>
        <p:spPr>
          <a:xfrm>
            <a:off x="821463" y="1516117"/>
            <a:ext cx="10860597" cy="1134028"/>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91440" tIns="45720" rIns="91440" bIns="45720" rtlCol="0">
            <a:spAutoFit/>
          </a:bodyPr>
          <a:lstStyle/>
          <a:p>
            <a:pPr indent="-228600">
              <a:lnSpc>
                <a:spcPct val="106000"/>
              </a:lnSpc>
              <a:spcBef>
                <a:spcPts val="1000"/>
              </a:spcBef>
              <a:buFont typeface="Arial" panose="020B0604020202020204" pitchFamily="34" charset="0"/>
              <a:buNone/>
              <a:tabLst>
                <a:tab pos="990600" algn="l"/>
              </a:tabLst>
            </a:pPr>
            <a:r>
              <a:rPr lang="hr-HR" sz="2800" dirty="0">
                <a:solidFill>
                  <a:schemeClr val="dk1"/>
                </a:solidFill>
                <a:latin typeface="Calibri" panose="020F0502020204030204" pitchFamily="34" charset="0"/>
                <a:ea typeface="Calibri" panose="020F0502020204030204" pitchFamily="34" charset="0"/>
                <a:cs typeface="Times New Roman" panose="02020603050405020304" pitchFamily="18" charset="0"/>
              </a:rPr>
              <a:t>Zemlja je ravna ploča. </a:t>
            </a:r>
            <a:endParaRPr lang="hr-HR" sz="2800" dirty="0" smtClean="0">
              <a:solidFill>
                <a:schemeClr val="dk1"/>
              </a:solidFill>
              <a:latin typeface="Calibri" panose="020F0502020204030204" pitchFamily="34" charset="0"/>
              <a:ea typeface="Calibri" panose="020F0502020204030204" pitchFamily="34" charset="0"/>
              <a:cs typeface="Times New Roman" panose="02020603050405020304" pitchFamily="18" charset="0"/>
            </a:endParaRPr>
          </a:p>
          <a:p>
            <a:pPr indent="-228600">
              <a:lnSpc>
                <a:spcPct val="106000"/>
              </a:lnSpc>
              <a:spcBef>
                <a:spcPts val="1000"/>
              </a:spcBef>
              <a:buFont typeface="Arial" panose="020B0604020202020204" pitchFamily="34" charset="0"/>
              <a:buNone/>
              <a:tabLst>
                <a:tab pos="990600" algn="l"/>
              </a:tabLst>
            </a:pPr>
            <a:r>
              <a:rPr lang="hr-HR" sz="2800" dirty="0" smtClean="0">
                <a:solidFill>
                  <a:schemeClr val="dk1"/>
                </a:solidFill>
                <a:latin typeface="Calibri" panose="020F0502020204030204" pitchFamily="34" charset="0"/>
                <a:ea typeface="Calibri" panose="020F0502020204030204" pitchFamily="34" charset="0"/>
                <a:cs typeface="Times New Roman" panose="02020603050405020304" pitchFamily="18" charset="0"/>
              </a:rPr>
              <a:t>Svi </a:t>
            </a:r>
            <a:r>
              <a:rPr lang="hr-HR" sz="2800" dirty="0">
                <a:solidFill>
                  <a:schemeClr val="dk1"/>
                </a:solidFill>
                <a:latin typeface="Calibri" panose="020F0502020204030204" pitchFamily="34" charset="0"/>
                <a:ea typeface="Calibri" panose="020F0502020204030204" pitchFamily="34" charset="0"/>
                <a:cs typeface="Times New Roman" panose="02020603050405020304" pitchFamily="18" charset="0"/>
              </a:rPr>
              <a:t>naši dostupni osjetilni podaci nam potvrđuju da je Zemlja ravna ploča. </a:t>
            </a:r>
          </a:p>
        </p:txBody>
      </p:sp>
    </p:spTree>
    <p:extLst>
      <p:ext uri="{BB962C8B-B14F-4D97-AF65-F5344CB8AC3E}">
        <p14:creationId xmlns:p14="http://schemas.microsoft.com/office/powerpoint/2010/main" val="583404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1000"/>
                                        <p:tgtEl>
                                          <p:spTgt spid="5">
                                            <p:txEl>
                                              <p:pRg st="0" end="0"/>
                                            </p:txEl>
                                          </p:spTgt>
                                        </p:tgtEl>
                                      </p:cBhvr>
                                    </p:animEffect>
                                    <p:anim calcmode="lin" valueType="num">
                                      <p:cBhvr>
                                        <p:cTn id="14"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fade">
                                      <p:cBhvr>
                                        <p:cTn id="20" dur="1000"/>
                                        <p:tgtEl>
                                          <p:spTgt spid="5">
                                            <p:txEl>
                                              <p:pRg st="1" end="1"/>
                                            </p:txEl>
                                          </p:spTgt>
                                        </p:tgtEl>
                                      </p:cBhvr>
                                    </p:animEffect>
                                    <p:anim calcmode="lin" valueType="num">
                                      <p:cBhvr>
                                        <p:cTn id="21"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down)">
                                      <p:cBhvr>
                                        <p:cTn id="27" dur="580">
                                          <p:stCondLst>
                                            <p:cond delay="0"/>
                                          </p:stCondLst>
                                        </p:cTn>
                                        <p:tgtEl>
                                          <p:spTgt spid="2"/>
                                        </p:tgtEl>
                                      </p:cBhvr>
                                    </p:animEffect>
                                    <p:anim calcmode="lin" valueType="num">
                                      <p:cBhvr>
                                        <p:cTn id="2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33" dur="26">
                                          <p:stCondLst>
                                            <p:cond delay="650"/>
                                          </p:stCondLst>
                                        </p:cTn>
                                        <p:tgtEl>
                                          <p:spTgt spid="2"/>
                                        </p:tgtEl>
                                      </p:cBhvr>
                                      <p:to x="100000" y="60000"/>
                                    </p:animScale>
                                    <p:animScale>
                                      <p:cBhvr>
                                        <p:cTn id="34" dur="166" decel="50000">
                                          <p:stCondLst>
                                            <p:cond delay="676"/>
                                          </p:stCondLst>
                                        </p:cTn>
                                        <p:tgtEl>
                                          <p:spTgt spid="2"/>
                                        </p:tgtEl>
                                      </p:cBhvr>
                                      <p:to x="100000" y="100000"/>
                                    </p:animScale>
                                    <p:animScale>
                                      <p:cBhvr>
                                        <p:cTn id="35" dur="26">
                                          <p:stCondLst>
                                            <p:cond delay="1312"/>
                                          </p:stCondLst>
                                        </p:cTn>
                                        <p:tgtEl>
                                          <p:spTgt spid="2"/>
                                        </p:tgtEl>
                                      </p:cBhvr>
                                      <p:to x="100000" y="80000"/>
                                    </p:animScale>
                                    <p:animScale>
                                      <p:cBhvr>
                                        <p:cTn id="36" dur="166" decel="50000">
                                          <p:stCondLst>
                                            <p:cond delay="1338"/>
                                          </p:stCondLst>
                                        </p:cTn>
                                        <p:tgtEl>
                                          <p:spTgt spid="2"/>
                                        </p:tgtEl>
                                      </p:cBhvr>
                                      <p:to x="100000" y="100000"/>
                                    </p:animScale>
                                    <p:animScale>
                                      <p:cBhvr>
                                        <p:cTn id="37" dur="26">
                                          <p:stCondLst>
                                            <p:cond delay="1642"/>
                                          </p:stCondLst>
                                        </p:cTn>
                                        <p:tgtEl>
                                          <p:spTgt spid="2"/>
                                        </p:tgtEl>
                                      </p:cBhvr>
                                      <p:to x="100000" y="90000"/>
                                    </p:animScale>
                                    <p:animScale>
                                      <p:cBhvr>
                                        <p:cTn id="38" dur="166" decel="50000">
                                          <p:stCondLst>
                                            <p:cond delay="1668"/>
                                          </p:stCondLst>
                                        </p:cTn>
                                        <p:tgtEl>
                                          <p:spTgt spid="2"/>
                                        </p:tgtEl>
                                      </p:cBhvr>
                                      <p:to x="100000" y="100000"/>
                                    </p:animScale>
                                    <p:animScale>
                                      <p:cBhvr>
                                        <p:cTn id="39" dur="26">
                                          <p:stCondLst>
                                            <p:cond delay="1808"/>
                                          </p:stCondLst>
                                        </p:cTn>
                                        <p:tgtEl>
                                          <p:spTgt spid="2"/>
                                        </p:tgtEl>
                                      </p:cBhvr>
                                      <p:to x="100000" y="95000"/>
                                    </p:animScale>
                                    <p:animScale>
                                      <p:cBhvr>
                                        <p:cTn id="4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838200" y="1825625"/>
            <a:ext cx="10515600" cy="3217419"/>
          </a:xfrm>
        </p:spPr>
        <p:style>
          <a:lnRef idx="1">
            <a:schemeClr val="accent1"/>
          </a:lnRef>
          <a:fillRef idx="2">
            <a:schemeClr val="accent1"/>
          </a:fillRef>
          <a:effectRef idx="1">
            <a:schemeClr val="accent1"/>
          </a:effectRef>
          <a:fontRef idx="minor">
            <a:schemeClr val="dk1"/>
          </a:fontRef>
        </p:style>
        <p:txBody>
          <a:bodyPr vert="horz" wrap="square" lIns="91440" tIns="45720" rIns="91440" bIns="45720" rtlCol="0">
            <a:spAutoFit/>
          </a:bodyPr>
          <a:lstStyle/>
          <a:p>
            <a:pPr marL="0" indent="0">
              <a:lnSpc>
                <a:spcPct val="106000"/>
              </a:lnSpc>
              <a:buNone/>
              <a:tabLst>
                <a:tab pos="990600" algn="l"/>
              </a:tabLst>
            </a:pPr>
            <a:r>
              <a:rPr lang="hr-HR" dirty="0" smtClean="0">
                <a:latin typeface="Calibri" panose="020F0502020204030204" pitchFamily="34" charset="0"/>
                <a:ea typeface="Calibri" panose="020F0502020204030204" pitchFamily="34" charset="0"/>
                <a:cs typeface="Times New Roman" panose="02020603050405020304" pitchFamily="18" charset="0"/>
              </a:rPr>
              <a:t>Svakome tko </a:t>
            </a:r>
            <a:r>
              <a:rPr lang="hr-HR" dirty="0">
                <a:latin typeface="Calibri" panose="020F0502020204030204" pitchFamily="34" charset="0"/>
                <a:ea typeface="Calibri" panose="020F0502020204030204" pitchFamily="34" charset="0"/>
                <a:cs typeface="Times New Roman" panose="02020603050405020304" pitchFamily="18" charset="0"/>
              </a:rPr>
              <a:t>je u nevolji treba pružiti pomoć.</a:t>
            </a:r>
          </a:p>
          <a:p>
            <a:pPr marL="0" indent="0">
              <a:lnSpc>
                <a:spcPct val="106000"/>
              </a:lnSpc>
              <a:buNone/>
              <a:tabLst>
                <a:tab pos="990600" algn="l"/>
              </a:tabLst>
            </a:pPr>
            <a:r>
              <a:rPr lang="hr-HR" dirty="0">
                <a:latin typeface="Calibri" panose="020F0502020204030204" pitchFamily="34" charset="0"/>
                <a:ea typeface="Calibri" panose="020F0502020204030204" pitchFamily="34" charset="0"/>
                <a:cs typeface="Times New Roman" panose="02020603050405020304" pitchFamily="18" charset="0"/>
              </a:rPr>
              <a:t>Ukoliko se </a:t>
            </a:r>
            <a:r>
              <a:rPr lang="hr-HR" dirty="0" err="1">
                <a:latin typeface="Calibri" panose="020F0502020204030204" pitchFamily="34" charset="0"/>
                <a:ea typeface="Calibri" panose="020F0502020204030204" pitchFamily="34" charset="0"/>
                <a:cs typeface="Times New Roman" panose="02020603050405020304" pitchFamily="18" charset="0"/>
              </a:rPr>
              <a:t>profa</a:t>
            </a:r>
            <a:r>
              <a:rPr lang="hr-HR" dirty="0">
                <a:latin typeface="Calibri" panose="020F0502020204030204" pitchFamily="34" charset="0"/>
                <a:ea typeface="Calibri" panose="020F0502020204030204" pitchFamily="34" charset="0"/>
                <a:cs typeface="Times New Roman" panose="02020603050405020304" pitchFamily="18" charset="0"/>
              </a:rPr>
              <a:t> iz Logike nađe u nevolji pružit ću mu pomoć, iako mi je </a:t>
            </a:r>
            <a:r>
              <a:rPr lang="hr-HR" dirty="0" smtClean="0">
                <a:latin typeface="Calibri" panose="020F0502020204030204" pitchFamily="34" charset="0"/>
                <a:ea typeface="Calibri" panose="020F0502020204030204" pitchFamily="34" charset="0"/>
                <a:cs typeface="Times New Roman" panose="02020603050405020304" pitchFamily="18" charset="0"/>
              </a:rPr>
              <a:t>zaključio samo </a:t>
            </a:r>
            <a:r>
              <a:rPr lang="hr-HR" dirty="0">
                <a:latin typeface="Calibri" panose="020F0502020204030204" pitchFamily="34" charset="0"/>
                <a:ea typeface="Calibri" panose="020F0502020204030204" pitchFamily="34" charset="0"/>
                <a:cs typeface="Times New Roman" panose="02020603050405020304" pitchFamily="18" charset="0"/>
              </a:rPr>
              <a:t>dvojku iz </a:t>
            </a:r>
            <a:r>
              <a:rPr lang="hr-HR" dirty="0" smtClean="0">
                <a:latin typeface="Calibri" panose="020F0502020204030204" pitchFamily="34" charset="0"/>
                <a:ea typeface="Calibri" panose="020F0502020204030204" pitchFamily="34" charset="0"/>
                <a:cs typeface="Times New Roman" panose="02020603050405020304" pitchFamily="18" charset="0"/>
              </a:rPr>
              <a:t>Logike</a:t>
            </a:r>
            <a:r>
              <a:rPr lang="hr-HR" dirty="0">
                <a:latin typeface="Calibri" panose="020F0502020204030204" pitchFamily="34" charset="0"/>
                <a:ea typeface="Calibri" panose="020F0502020204030204" pitchFamily="34" charset="0"/>
                <a:cs typeface="Times New Roman" panose="02020603050405020304" pitchFamily="18" charset="0"/>
              </a:rPr>
              <a:t>.</a:t>
            </a:r>
          </a:p>
          <a:p>
            <a:pPr marL="0" indent="0">
              <a:lnSpc>
                <a:spcPct val="106000"/>
              </a:lnSpc>
              <a:buNone/>
              <a:tabLst>
                <a:tab pos="990600" algn="l"/>
              </a:tabLst>
            </a:pPr>
            <a:r>
              <a:rPr lang="hr-HR" dirty="0" smtClean="0">
                <a:latin typeface="Calibri" panose="020F0502020204030204" pitchFamily="34" charset="0"/>
                <a:ea typeface="Calibri" panose="020F0502020204030204" pitchFamily="34" charset="0"/>
                <a:cs typeface="Times New Roman" panose="02020603050405020304" pitchFamily="18" charset="0"/>
              </a:rPr>
              <a:t>Moj prijatelj Petar </a:t>
            </a:r>
            <a:r>
              <a:rPr lang="hr-HR" dirty="0">
                <a:latin typeface="Calibri" panose="020F0502020204030204" pitchFamily="34" charset="0"/>
                <a:ea typeface="Calibri" panose="020F0502020204030204" pitchFamily="34" charset="0"/>
                <a:cs typeface="Times New Roman" panose="02020603050405020304" pitchFamily="18" charset="0"/>
              </a:rPr>
              <a:t>je jučer bacio kamen u susjedov prozor.</a:t>
            </a:r>
          </a:p>
          <a:p>
            <a:pPr marL="0" indent="0">
              <a:lnSpc>
                <a:spcPct val="106000"/>
              </a:lnSpc>
              <a:buNone/>
              <a:tabLst>
                <a:tab pos="990600" algn="l"/>
              </a:tabLst>
            </a:pPr>
            <a:r>
              <a:rPr lang="hr-HR" dirty="0">
                <a:latin typeface="Calibri" panose="020F0502020204030204" pitchFamily="34" charset="0"/>
                <a:ea typeface="Calibri" panose="020F0502020204030204" pitchFamily="34" charset="0"/>
                <a:cs typeface="Times New Roman" panose="02020603050405020304" pitchFamily="18" charset="0"/>
              </a:rPr>
              <a:t>Moram nešto izmisliti da kažem susjedi </a:t>
            </a:r>
            <a:r>
              <a:rPr lang="hr-HR" dirty="0" smtClean="0">
                <a:latin typeface="Calibri" panose="020F0502020204030204" pitchFamily="34" charset="0"/>
                <a:ea typeface="Calibri" panose="020F0502020204030204" pitchFamily="34" charset="0"/>
                <a:cs typeface="Times New Roman" panose="02020603050405020304" pitchFamily="18" charset="0"/>
              </a:rPr>
              <a:t>kad se već Petar našao </a:t>
            </a:r>
            <a:r>
              <a:rPr lang="hr-HR" dirty="0">
                <a:latin typeface="Calibri" panose="020F0502020204030204" pitchFamily="34" charset="0"/>
                <a:ea typeface="Calibri" panose="020F0502020204030204" pitchFamily="34" charset="0"/>
                <a:cs typeface="Times New Roman" panose="02020603050405020304" pitchFamily="18" charset="0"/>
              </a:rPr>
              <a:t>u nevolji.</a:t>
            </a:r>
          </a:p>
        </p:txBody>
      </p:sp>
    </p:spTree>
    <p:extLst>
      <p:ext uri="{BB962C8B-B14F-4D97-AF65-F5344CB8AC3E}">
        <p14:creationId xmlns:p14="http://schemas.microsoft.com/office/powerpoint/2010/main" val="3300904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723029" y="3928596"/>
            <a:ext cx="7149353" cy="1325563"/>
          </a:xfrm>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a:bodyPr>
          <a:lstStyle/>
          <a:p>
            <a:r>
              <a:rPr lang="hr-HR" dirty="0">
                <a:solidFill>
                  <a:schemeClr val="dk1"/>
                </a:solidFill>
                <a:latin typeface="+mn-lt"/>
                <a:ea typeface="+mn-ea"/>
                <a:cs typeface="+mn-cs"/>
              </a:rPr>
              <a:t>Pogreška obrnute </a:t>
            </a:r>
            <a:r>
              <a:rPr lang="hr-HR" dirty="0" err="1">
                <a:solidFill>
                  <a:schemeClr val="dk1"/>
                </a:solidFill>
                <a:latin typeface="+mn-lt"/>
                <a:ea typeface="+mn-ea"/>
                <a:cs typeface="+mn-cs"/>
              </a:rPr>
              <a:t>akcidencije</a:t>
            </a:r>
            <a:endParaRPr lang="hr-HR" dirty="0">
              <a:solidFill>
                <a:schemeClr val="dk1"/>
              </a:solidFill>
              <a:latin typeface="+mn-lt"/>
              <a:ea typeface="+mn-ea"/>
              <a:cs typeface="+mn-cs"/>
            </a:endParaRPr>
          </a:p>
        </p:txBody>
      </p:sp>
      <p:sp>
        <p:nvSpPr>
          <p:cNvPr id="5" name="Pravokutnik 4"/>
          <p:cNvSpPr/>
          <p:nvPr/>
        </p:nvSpPr>
        <p:spPr>
          <a:xfrm>
            <a:off x="705093" y="826114"/>
            <a:ext cx="11185226" cy="2303964"/>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91440" tIns="45720" rIns="91440" bIns="45720" rtlCol="0">
            <a:spAutoFit/>
          </a:bodyPr>
          <a:lstStyle/>
          <a:p>
            <a:pPr indent="-228600">
              <a:lnSpc>
                <a:spcPct val="106000"/>
              </a:lnSpc>
              <a:spcBef>
                <a:spcPts val="1000"/>
              </a:spcBef>
              <a:buFont typeface="Arial" panose="020B0604020202020204" pitchFamily="34" charset="0"/>
              <a:buNone/>
              <a:tabLst>
                <a:tab pos="990600" algn="l"/>
              </a:tabLst>
            </a:pPr>
            <a:r>
              <a:rPr lang="hr-HR" sz="2800" dirty="0">
                <a:solidFill>
                  <a:schemeClr val="dk1"/>
                </a:solidFill>
                <a:latin typeface="Calibri" panose="020F0502020204030204" pitchFamily="34" charset="0"/>
                <a:ea typeface="Calibri" panose="020F0502020204030204" pitchFamily="34" charset="0"/>
                <a:cs typeface="Times New Roman" panose="02020603050405020304" pitchFamily="18" charset="0"/>
              </a:rPr>
              <a:t>Petra, Ema i Željko su učenici 3.a. </a:t>
            </a:r>
            <a:endParaRPr lang="hr-HR" sz="2800" dirty="0">
              <a:latin typeface="Calibri" panose="020F0502020204030204" pitchFamily="34" charset="0"/>
              <a:ea typeface="Calibri" panose="020F0502020204030204" pitchFamily="34" charset="0"/>
              <a:cs typeface="Times New Roman" panose="02020603050405020304" pitchFamily="18" charset="0"/>
            </a:endParaRPr>
          </a:p>
          <a:p>
            <a:pPr indent="-228600">
              <a:lnSpc>
                <a:spcPct val="106000"/>
              </a:lnSpc>
              <a:spcBef>
                <a:spcPts val="1000"/>
              </a:spcBef>
              <a:buFont typeface="Arial" panose="020B0604020202020204" pitchFamily="34" charset="0"/>
              <a:buNone/>
              <a:tabLst>
                <a:tab pos="990600" algn="l"/>
              </a:tabLst>
            </a:pPr>
            <a:r>
              <a:rPr lang="hr-HR" sz="2800" dirty="0" smtClean="0">
                <a:solidFill>
                  <a:schemeClr val="dk1"/>
                </a:solidFill>
                <a:latin typeface="Calibri" panose="020F0502020204030204" pitchFamily="34" charset="0"/>
                <a:ea typeface="Calibri" panose="020F0502020204030204" pitchFamily="34" charset="0"/>
                <a:cs typeface="Times New Roman" panose="02020603050405020304" pitchFamily="18" charset="0"/>
              </a:rPr>
              <a:t>Petra</a:t>
            </a:r>
            <a:r>
              <a:rPr lang="hr-HR" sz="2800" dirty="0">
                <a:solidFill>
                  <a:schemeClr val="dk1"/>
                </a:solidFill>
                <a:latin typeface="Calibri" panose="020F0502020204030204" pitchFamily="34" charset="0"/>
                <a:ea typeface="Calibri" panose="020F0502020204030204" pitchFamily="34" charset="0"/>
                <a:cs typeface="Times New Roman" panose="02020603050405020304" pitchFamily="18" charset="0"/>
              </a:rPr>
              <a:t>, Ema i Željko su sjajni učenici i s punim pravom čine 3.a u </a:t>
            </a:r>
            <a:r>
              <a:rPr lang="hr-HR" sz="2800" dirty="0" smtClean="0">
                <a:solidFill>
                  <a:schemeClr val="dk1"/>
                </a:solidFill>
                <a:latin typeface="Calibri" panose="020F0502020204030204" pitchFamily="34" charset="0"/>
                <a:ea typeface="Calibri" panose="020F0502020204030204" pitchFamily="34" charset="0"/>
                <a:cs typeface="Times New Roman" panose="02020603050405020304" pitchFamily="18" charset="0"/>
              </a:rPr>
              <a:t>malom.</a:t>
            </a:r>
          </a:p>
          <a:p>
            <a:pPr indent="-228600">
              <a:lnSpc>
                <a:spcPct val="106000"/>
              </a:lnSpc>
              <a:spcBef>
                <a:spcPts val="1000"/>
              </a:spcBef>
              <a:buFont typeface="Arial" panose="020B0604020202020204" pitchFamily="34" charset="0"/>
              <a:buNone/>
              <a:tabLst>
                <a:tab pos="990600" algn="l"/>
              </a:tabLst>
            </a:pPr>
            <a:r>
              <a:rPr lang="hr-HR" sz="2800" dirty="0" smtClean="0">
                <a:solidFill>
                  <a:schemeClr val="dk1"/>
                </a:solidFill>
                <a:latin typeface="Calibri" panose="020F0502020204030204" pitchFamily="34" charset="0"/>
                <a:ea typeface="Calibri" panose="020F0502020204030204" pitchFamily="34" charset="0"/>
                <a:cs typeface="Times New Roman" panose="02020603050405020304" pitchFamily="18" charset="0"/>
              </a:rPr>
              <a:t>Petra</a:t>
            </a:r>
            <a:r>
              <a:rPr lang="hr-HR" sz="2800" dirty="0">
                <a:solidFill>
                  <a:schemeClr val="dk1"/>
                </a:solidFill>
                <a:latin typeface="Calibri" panose="020F0502020204030204" pitchFamily="34" charset="0"/>
                <a:ea typeface="Calibri" panose="020F0502020204030204" pitchFamily="34" charset="0"/>
                <a:cs typeface="Times New Roman" panose="02020603050405020304" pitchFamily="18" charset="0"/>
              </a:rPr>
              <a:t>, Ema i Željko pohađaju nastavu Etike. </a:t>
            </a:r>
            <a:endParaRPr lang="hr-HR" sz="2800" dirty="0" smtClean="0">
              <a:solidFill>
                <a:schemeClr val="dk1"/>
              </a:solidFill>
              <a:latin typeface="Calibri" panose="020F0502020204030204" pitchFamily="34" charset="0"/>
              <a:ea typeface="Calibri" panose="020F0502020204030204" pitchFamily="34" charset="0"/>
              <a:cs typeface="Times New Roman" panose="02020603050405020304" pitchFamily="18" charset="0"/>
            </a:endParaRPr>
          </a:p>
          <a:p>
            <a:pPr indent="-228600">
              <a:lnSpc>
                <a:spcPct val="106000"/>
              </a:lnSpc>
              <a:spcBef>
                <a:spcPts val="1000"/>
              </a:spcBef>
              <a:buFont typeface="Arial" panose="020B0604020202020204" pitchFamily="34" charset="0"/>
              <a:buNone/>
              <a:tabLst>
                <a:tab pos="990600" algn="l"/>
              </a:tabLst>
            </a:pPr>
            <a:r>
              <a:rPr lang="hr-HR" sz="2800" dirty="0" smtClean="0">
                <a:solidFill>
                  <a:schemeClr val="dk1"/>
                </a:solidFill>
                <a:latin typeface="Calibri" panose="020F0502020204030204" pitchFamily="34" charset="0"/>
                <a:ea typeface="Calibri" panose="020F0502020204030204" pitchFamily="34" charset="0"/>
                <a:cs typeface="Times New Roman" panose="02020603050405020304" pitchFamily="18" charset="0"/>
              </a:rPr>
              <a:t>3.a </a:t>
            </a:r>
            <a:r>
              <a:rPr lang="hr-HR" sz="2800" dirty="0">
                <a:solidFill>
                  <a:schemeClr val="dk1"/>
                </a:solidFill>
                <a:latin typeface="Calibri" panose="020F0502020204030204" pitchFamily="34" charset="0"/>
                <a:ea typeface="Calibri" panose="020F0502020204030204" pitchFamily="34" charset="0"/>
                <a:cs typeface="Times New Roman" panose="02020603050405020304" pitchFamily="18" charset="0"/>
              </a:rPr>
              <a:t>razred pohađa nastavu Etike. </a:t>
            </a:r>
          </a:p>
        </p:txBody>
      </p:sp>
    </p:spTree>
    <p:extLst>
      <p:ext uri="{BB962C8B-B14F-4D97-AF65-F5344CB8AC3E}">
        <p14:creationId xmlns:p14="http://schemas.microsoft.com/office/powerpoint/2010/main" val="2665469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1000"/>
                                        <p:tgtEl>
                                          <p:spTgt spid="5">
                                            <p:txEl>
                                              <p:pRg st="0" end="0"/>
                                            </p:txEl>
                                          </p:spTgt>
                                        </p:tgtEl>
                                      </p:cBhvr>
                                    </p:animEffect>
                                    <p:anim calcmode="lin" valueType="num">
                                      <p:cBhvr>
                                        <p:cTn id="14"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fade">
                                      <p:cBhvr>
                                        <p:cTn id="20" dur="1000"/>
                                        <p:tgtEl>
                                          <p:spTgt spid="5">
                                            <p:txEl>
                                              <p:pRg st="1" end="1"/>
                                            </p:txEl>
                                          </p:spTgt>
                                        </p:tgtEl>
                                      </p:cBhvr>
                                    </p:animEffect>
                                    <p:anim calcmode="lin" valueType="num">
                                      <p:cBhvr>
                                        <p:cTn id="21"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fade">
                                      <p:cBhvr>
                                        <p:cTn id="27" dur="1000"/>
                                        <p:tgtEl>
                                          <p:spTgt spid="5">
                                            <p:txEl>
                                              <p:pRg st="2" end="2"/>
                                            </p:txEl>
                                          </p:spTgt>
                                        </p:tgtEl>
                                      </p:cBhvr>
                                    </p:animEffect>
                                    <p:anim calcmode="lin" valueType="num">
                                      <p:cBhvr>
                                        <p:cTn id="2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5">
                                            <p:txEl>
                                              <p:pRg st="3" end="3"/>
                                            </p:txEl>
                                          </p:spTgt>
                                        </p:tgtEl>
                                        <p:attrNameLst>
                                          <p:attrName>style.visibility</p:attrName>
                                        </p:attrNameLst>
                                      </p:cBhvr>
                                      <p:to>
                                        <p:strVal val="visible"/>
                                      </p:to>
                                    </p:set>
                                    <p:animEffect transition="in" filter="fade">
                                      <p:cBhvr>
                                        <p:cTn id="34" dur="1000"/>
                                        <p:tgtEl>
                                          <p:spTgt spid="5">
                                            <p:txEl>
                                              <p:pRg st="3" end="3"/>
                                            </p:txEl>
                                          </p:spTgt>
                                        </p:tgtEl>
                                      </p:cBhvr>
                                    </p:animEffect>
                                    <p:anim calcmode="lin" valueType="num">
                                      <p:cBhvr>
                                        <p:cTn id="35"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grpId="0" nodeType="clickEffect">
                                  <p:stCondLst>
                                    <p:cond delay="0"/>
                                  </p:stCondLst>
                                  <p:childTnLst>
                                    <p:set>
                                      <p:cBhvr>
                                        <p:cTn id="40" dur="1" fill="hold">
                                          <p:stCondLst>
                                            <p:cond delay="0"/>
                                          </p:stCondLst>
                                        </p:cTn>
                                        <p:tgtEl>
                                          <p:spTgt spid="2"/>
                                        </p:tgtEl>
                                        <p:attrNameLst>
                                          <p:attrName>style.visibility</p:attrName>
                                        </p:attrNameLst>
                                      </p:cBhvr>
                                      <p:to>
                                        <p:strVal val="visible"/>
                                      </p:to>
                                    </p:set>
                                    <p:animEffect transition="in" filter="wipe(down)">
                                      <p:cBhvr>
                                        <p:cTn id="41" dur="580">
                                          <p:stCondLst>
                                            <p:cond delay="0"/>
                                          </p:stCondLst>
                                        </p:cTn>
                                        <p:tgtEl>
                                          <p:spTgt spid="2"/>
                                        </p:tgtEl>
                                      </p:cBhvr>
                                    </p:animEffect>
                                    <p:anim calcmode="lin" valueType="num">
                                      <p:cBhvr>
                                        <p:cTn id="42"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47" dur="26">
                                          <p:stCondLst>
                                            <p:cond delay="650"/>
                                          </p:stCondLst>
                                        </p:cTn>
                                        <p:tgtEl>
                                          <p:spTgt spid="2"/>
                                        </p:tgtEl>
                                      </p:cBhvr>
                                      <p:to x="100000" y="60000"/>
                                    </p:animScale>
                                    <p:animScale>
                                      <p:cBhvr>
                                        <p:cTn id="48" dur="166" decel="50000">
                                          <p:stCondLst>
                                            <p:cond delay="676"/>
                                          </p:stCondLst>
                                        </p:cTn>
                                        <p:tgtEl>
                                          <p:spTgt spid="2"/>
                                        </p:tgtEl>
                                      </p:cBhvr>
                                      <p:to x="100000" y="100000"/>
                                    </p:animScale>
                                    <p:animScale>
                                      <p:cBhvr>
                                        <p:cTn id="49" dur="26">
                                          <p:stCondLst>
                                            <p:cond delay="1312"/>
                                          </p:stCondLst>
                                        </p:cTn>
                                        <p:tgtEl>
                                          <p:spTgt spid="2"/>
                                        </p:tgtEl>
                                      </p:cBhvr>
                                      <p:to x="100000" y="80000"/>
                                    </p:animScale>
                                    <p:animScale>
                                      <p:cBhvr>
                                        <p:cTn id="50" dur="166" decel="50000">
                                          <p:stCondLst>
                                            <p:cond delay="1338"/>
                                          </p:stCondLst>
                                        </p:cTn>
                                        <p:tgtEl>
                                          <p:spTgt spid="2"/>
                                        </p:tgtEl>
                                      </p:cBhvr>
                                      <p:to x="100000" y="100000"/>
                                    </p:animScale>
                                    <p:animScale>
                                      <p:cBhvr>
                                        <p:cTn id="51" dur="26">
                                          <p:stCondLst>
                                            <p:cond delay="1642"/>
                                          </p:stCondLst>
                                        </p:cTn>
                                        <p:tgtEl>
                                          <p:spTgt spid="2"/>
                                        </p:tgtEl>
                                      </p:cBhvr>
                                      <p:to x="100000" y="90000"/>
                                    </p:animScale>
                                    <p:animScale>
                                      <p:cBhvr>
                                        <p:cTn id="52" dur="166" decel="50000">
                                          <p:stCondLst>
                                            <p:cond delay="1668"/>
                                          </p:stCondLst>
                                        </p:cTn>
                                        <p:tgtEl>
                                          <p:spTgt spid="2"/>
                                        </p:tgtEl>
                                      </p:cBhvr>
                                      <p:to x="100000" y="100000"/>
                                    </p:animScale>
                                    <p:animScale>
                                      <p:cBhvr>
                                        <p:cTn id="53" dur="26">
                                          <p:stCondLst>
                                            <p:cond delay="1808"/>
                                          </p:stCondLst>
                                        </p:cTn>
                                        <p:tgtEl>
                                          <p:spTgt spid="2"/>
                                        </p:tgtEl>
                                      </p:cBhvr>
                                      <p:to x="100000" y="95000"/>
                                    </p:animScale>
                                    <p:animScale>
                                      <p:cBhvr>
                                        <p:cTn id="54"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98256" y="4291666"/>
            <a:ext cx="5199529" cy="1325563"/>
          </a:xfrm>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a:bodyPr>
          <a:lstStyle/>
          <a:p>
            <a:r>
              <a:rPr lang="hr-HR" dirty="0"/>
              <a:t>Pogreška kompozicije</a:t>
            </a:r>
            <a:endParaRPr lang="hr-HR" dirty="0">
              <a:solidFill>
                <a:schemeClr val="dk1"/>
              </a:solidFill>
              <a:latin typeface="+mn-lt"/>
              <a:ea typeface="+mn-ea"/>
              <a:cs typeface="+mn-cs"/>
            </a:endParaRPr>
          </a:p>
        </p:txBody>
      </p:sp>
      <p:sp>
        <p:nvSpPr>
          <p:cNvPr id="5" name="Pravokutnik 4"/>
          <p:cNvSpPr/>
          <p:nvPr/>
        </p:nvSpPr>
        <p:spPr>
          <a:xfrm>
            <a:off x="2427192" y="1032941"/>
            <a:ext cx="8341659" cy="2303964"/>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91440" tIns="45720" rIns="91440" bIns="45720" rtlCol="0">
            <a:spAutoFit/>
          </a:bodyPr>
          <a:lstStyle/>
          <a:p>
            <a:pPr indent="-228600">
              <a:lnSpc>
                <a:spcPct val="106000"/>
              </a:lnSpc>
              <a:spcBef>
                <a:spcPts val="1000"/>
              </a:spcBef>
              <a:buFont typeface="Arial" panose="020B0604020202020204" pitchFamily="34" charset="0"/>
              <a:buNone/>
              <a:tabLst>
                <a:tab pos="990600" algn="l"/>
              </a:tabLst>
            </a:pPr>
            <a:r>
              <a:rPr lang="hr-HR" sz="2800" dirty="0">
                <a:solidFill>
                  <a:schemeClr val="dk1"/>
                </a:solidFill>
                <a:latin typeface="Calibri" panose="020F0502020204030204" pitchFamily="34" charset="0"/>
                <a:ea typeface="Calibri" panose="020F0502020204030204" pitchFamily="34" charset="0"/>
                <a:cs typeface="Times New Roman" panose="02020603050405020304" pitchFamily="18" charset="0"/>
              </a:rPr>
              <a:t>Svaki organizam je manifestacija života. </a:t>
            </a:r>
            <a:endParaRPr lang="hr-HR" sz="2800" dirty="0" smtClean="0">
              <a:solidFill>
                <a:schemeClr val="dk1"/>
              </a:solidFill>
              <a:latin typeface="Calibri" panose="020F0502020204030204" pitchFamily="34" charset="0"/>
              <a:ea typeface="Calibri" panose="020F0502020204030204" pitchFamily="34" charset="0"/>
              <a:cs typeface="Times New Roman" panose="02020603050405020304" pitchFamily="18" charset="0"/>
            </a:endParaRPr>
          </a:p>
          <a:p>
            <a:pPr indent="-228600">
              <a:lnSpc>
                <a:spcPct val="106000"/>
              </a:lnSpc>
              <a:spcBef>
                <a:spcPts val="1000"/>
              </a:spcBef>
              <a:buFont typeface="Arial" panose="020B0604020202020204" pitchFamily="34" charset="0"/>
              <a:buNone/>
              <a:tabLst>
                <a:tab pos="990600" algn="l"/>
              </a:tabLst>
            </a:pPr>
            <a:r>
              <a:rPr lang="hr-HR" sz="2800" dirty="0" smtClean="0">
                <a:solidFill>
                  <a:schemeClr val="dk1"/>
                </a:solidFill>
                <a:latin typeface="Calibri" panose="020F0502020204030204" pitchFamily="34" charset="0"/>
                <a:ea typeface="Calibri" panose="020F0502020204030204" pitchFamily="34" charset="0"/>
                <a:cs typeface="Times New Roman" panose="02020603050405020304" pitchFamily="18" charset="0"/>
              </a:rPr>
              <a:t>Svi </a:t>
            </a:r>
            <a:r>
              <a:rPr lang="hr-HR" sz="2800" dirty="0">
                <a:solidFill>
                  <a:schemeClr val="dk1"/>
                </a:solidFill>
                <a:latin typeface="Calibri" panose="020F0502020204030204" pitchFamily="34" charset="0"/>
                <a:ea typeface="Calibri" panose="020F0502020204030204" pitchFamily="34" charset="0"/>
                <a:cs typeface="Times New Roman" panose="02020603050405020304" pitchFamily="18" charset="0"/>
              </a:rPr>
              <a:t>organizmi imaju za bazu element ugljik. </a:t>
            </a:r>
            <a:endParaRPr lang="hr-HR" sz="2800" dirty="0" smtClean="0">
              <a:solidFill>
                <a:schemeClr val="dk1"/>
              </a:solidFill>
              <a:latin typeface="Calibri" panose="020F0502020204030204" pitchFamily="34" charset="0"/>
              <a:ea typeface="Calibri" panose="020F0502020204030204" pitchFamily="34" charset="0"/>
              <a:cs typeface="Times New Roman" panose="02020603050405020304" pitchFamily="18" charset="0"/>
            </a:endParaRPr>
          </a:p>
          <a:p>
            <a:pPr indent="-228600">
              <a:lnSpc>
                <a:spcPct val="106000"/>
              </a:lnSpc>
              <a:spcBef>
                <a:spcPts val="1000"/>
              </a:spcBef>
              <a:buFont typeface="Arial" panose="020B0604020202020204" pitchFamily="34" charset="0"/>
              <a:buNone/>
              <a:tabLst>
                <a:tab pos="990600" algn="l"/>
              </a:tabLst>
            </a:pPr>
            <a:r>
              <a:rPr lang="hr-HR" sz="2800" dirty="0" smtClean="0">
                <a:solidFill>
                  <a:schemeClr val="dk1"/>
                </a:solidFill>
                <a:latin typeface="Calibri" panose="020F0502020204030204" pitchFamily="34" charset="0"/>
                <a:ea typeface="Calibri" panose="020F0502020204030204" pitchFamily="34" charset="0"/>
                <a:cs typeface="Times New Roman" panose="02020603050405020304" pitchFamily="18" charset="0"/>
              </a:rPr>
              <a:t>Život </a:t>
            </a:r>
            <a:r>
              <a:rPr lang="hr-HR" sz="2800" dirty="0">
                <a:solidFill>
                  <a:schemeClr val="dk1"/>
                </a:solidFill>
                <a:latin typeface="Calibri" panose="020F0502020204030204" pitchFamily="34" charset="0"/>
                <a:ea typeface="Calibri" panose="020F0502020204030204" pitchFamily="34" charset="0"/>
                <a:cs typeface="Times New Roman" panose="02020603050405020304" pitchFamily="18" charset="0"/>
              </a:rPr>
              <a:t>je utemeljen bazom elementa ugljika</a:t>
            </a:r>
            <a:r>
              <a:rPr lang="hr-HR" sz="2800" dirty="0" smtClean="0">
                <a:solidFill>
                  <a:schemeClr val="dk1"/>
                </a:solidFill>
                <a:latin typeface="Calibri" panose="020F0502020204030204" pitchFamily="34" charset="0"/>
                <a:ea typeface="Calibri" panose="020F0502020204030204" pitchFamily="34" charset="0"/>
                <a:cs typeface="Times New Roman" panose="02020603050405020304" pitchFamily="18" charset="0"/>
              </a:rPr>
              <a:t>.</a:t>
            </a:r>
          </a:p>
          <a:p>
            <a:pPr indent="-228600">
              <a:lnSpc>
                <a:spcPct val="106000"/>
              </a:lnSpc>
              <a:spcBef>
                <a:spcPts val="1000"/>
              </a:spcBef>
              <a:buFont typeface="Arial" panose="020B0604020202020204" pitchFamily="34" charset="0"/>
              <a:buNone/>
              <a:tabLst>
                <a:tab pos="990600" algn="l"/>
              </a:tabLst>
            </a:pPr>
            <a:r>
              <a:rPr lang="hr-HR" sz="2800" dirty="0" smtClean="0">
                <a:solidFill>
                  <a:schemeClr val="dk1"/>
                </a:solidFill>
                <a:latin typeface="Calibri" panose="020F0502020204030204" pitchFamily="34" charset="0"/>
                <a:ea typeface="Calibri" panose="020F0502020204030204" pitchFamily="34" charset="0"/>
                <a:cs typeface="Times New Roman" panose="02020603050405020304" pitchFamily="18" charset="0"/>
              </a:rPr>
              <a:t> </a:t>
            </a:r>
            <a:r>
              <a:rPr lang="hr-HR" sz="2800" dirty="0">
                <a:solidFill>
                  <a:schemeClr val="dk1"/>
                </a:solidFill>
                <a:latin typeface="Calibri" panose="020F0502020204030204" pitchFamily="34" charset="0"/>
                <a:ea typeface="Calibri" panose="020F0502020204030204" pitchFamily="34" charset="0"/>
                <a:cs typeface="Times New Roman" panose="02020603050405020304" pitchFamily="18" charset="0"/>
              </a:rPr>
              <a:t>(Neke bakterije imaju bazu sumpor.)</a:t>
            </a:r>
          </a:p>
        </p:txBody>
      </p:sp>
    </p:spTree>
    <p:extLst>
      <p:ext uri="{BB962C8B-B14F-4D97-AF65-F5344CB8AC3E}">
        <p14:creationId xmlns:p14="http://schemas.microsoft.com/office/powerpoint/2010/main" val="726171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1000"/>
                                        <p:tgtEl>
                                          <p:spTgt spid="5">
                                            <p:txEl>
                                              <p:pRg st="0" end="0"/>
                                            </p:txEl>
                                          </p:spTgt>
                                        </p:tgtEl>
                                      </p:cBhvr>
                                    </p:animEffect>
                                    <p:anim calcmode="lin" valueType="num">
                                      <p:cBhvr>
                                        <p:cTn id="14"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fade">
                                      <p:cBhvr>
                                        <p:cTn id="20" dur="1000"/>
                                        <p:tgtEl>
                                          <p:spTgt spid="5">
                                            <p:txEl>
                                              <p:pRg st="1" end="1"/>
                                            </p:txEl>
                                          </p:spTgt>
                                        </p:tgtEl>
                                      </p:cBhvr>
                                    </p:animEffect>
                                    <p:anim calcmode="lin" valueType="num">
                                      <p:cBhvr>
                                        <p:cTn id="21"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fade">
                                      <p:cBhvr>
                                        <p:cTn id="27" dur="1000"/>
                                        <p:tgtEl>
                                          <p:spTgt spid="5">
                                            <p:txEl>
                                              <p:pRg st="2" end="2"/>
                                            </p:txEl>
                                          </p:spTgt>
                                        </p:tgtEl>
                                      </p:cBhvr>
                                    </p:animEffect>
                                    <p:anim calcmode="lin" valueType="num">
                                      <p:cBhvr>
                                        <p:cTn id="2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5">
                                            <p:txEl>
                                              <p:pRg st="3" end="3"/>
                                            </p:txEl>
                                          </p:spTgt>
                                        </p:tgtEl>
                                        <p:attrNameLst>
                                          <p:attrName>style.visibility</p:attrName>
                                        </p:attrNameLst>
                                      </p:cBhvr>
                                      <p:to>
                                        <p:strVal val="visible"/>
                                      </p:to>
                                    </p:set>
                                    <p:animEffect transition="in" filter="fade">
                                      <p:cBhvr>
                                        <p:cTn id="34" dur="1000"/>
                                        <p:tgtEl>
                                          <p:spTgt spid="5">
                                            <p:txEl>
                                              <p:pRg st="3" end="3"/>
                                            </p:txEl>
                                          </p:spTgt>
                                        </p:tgtEl>
                                      </p:cBhvr>
                                    </p:animEffect>
                                    <p:anim calcmode="lin" valueType="num">
                                      <p:cBhvr>
                                        <p:cTn id="35"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grpId="0" nodeType="clickEffect">
                                  <p:stCondLst>
                                    <p:cond delay="0"/>
                                  </p:stCondLst>
                                  <p:childTnLst>
                                    <p:set>
                                      <p:cBhvr>
                                        <p:cTn id="40" dur="1" fill="hold">
                                          <p:stCondLst>
                                            <p:cond delay="0"/>
                                          </p:stCondLst>
                                        </p:cTn>
                                        <p:tgtEl>
                                          <p:spTgt spid="2"/>
                                        </p:tgtEl>
                                        <p:attrNameLst>
                                          <p:attrName>style.visibility</p:attrName>
                                        </p:attrNameLst>
                                      </p:cBhvr>
                                      <p:to>
                                        <p:strVal val="visible"/>
                                      </p:to>
                                    </p:set>
                                    <p:animEffect transition="in" filter="wipe(down)">
                                      <p:cBhvr>
                                        <p:cTn id="41" dur="580">
                                          <p:stCondLst>
                                            <p:cond delay="0"/>
                                          </p:stCondLst>
                                        </p:cTn>
                                        <p:tgtEl>
                                          <p:spTgt spid="2"/>
                                        </p:tgtEl>
                                      </p:cBhvr>
                                    </p:animEffect>
                                    <p:anim calcmode="lin" valueType="num">
                                      <p:cBhvr>
                                        <p:cTn id="42"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47" dur="26">
                                          <p:stCondLst>
                                            <p:cond delay="650"/>
                                          </p:stCondLst>
                                        </p:cTn>
                                        <p:tgtEl>
                                          <p:spTgt spid="2"/>
                                        </p:tgtEl>
                                      </p:cBhvr>
                                      <p:to x="100000" y="60000"/>
                                    </p:animScale>
                                    <p:animScale>
                                      <p:cBhvr>
                                        <p:cTn id="48" dur="166" decel="50000">
                                          <p:stCondLst>
                                            <p:cond delay="676"/>
                                          </p:stCondLst>
                                        </p:cTn>
                                        <p:tgtEl>
                                          <p:spTgt spid="2"/>
                                        </p:tgtEl>
                                      </p:cBhvr>
                                      <p:to x="100000" y="100000"/>
                                    </p:animScale>
                                    <p:animScale>
                                      <p:cBhvr>
                                        <p:cTn id="49" dur="26">
                                          <p:stCondLst>
                                            <p:cond delay="1312"/>
                                          </p:stCondLst>
                                        </p:cTn>
                                        <p:tgtEl>
                                          <p:spTgt spid="2"/>
                                        </p:tgtEl>
                                      </p:cBhvr>
                                      <p:to x="100000" y="80000"/>
                                    </p:animScale>
                                    <p:animScale>
                                      <p:cBhvr>
                                        <p:cTn id="50" dur="166" decel="50000">
                                          <p:stCondLst>
                                            <p:cond delay="1338"/>
                                          </p:stCondLst>
                                        </p:cTn>
                                        <p:tgtEl>
                                          <p:spTgt spid="2"/>
                                        </p:tgtEl>
                                      </p:cBhvr>
                                      <p:to x="100000" y="100000"/>
                                    </p:animScale>
                                    <p:animScale>
                                      <p:cBhvr>
                                        <p:cTn id="51" dur="26">
                                          <p:stCondLst>
                                            <p:cond delay="1642"/>
                                          </p:stCondLst>
                                        </p:cTn>
                                        <p:tgtEl>
                                          <p:spTgt spid="2"/>
                                        </p:tgtEl>
                                      </p:cBhvr>
                                      <p:to x="100000" y="90000"/>
                                    </p:animScale>
                                    <p:animScale>
                                      <p:cBhvr>
                                        <p:cTn id="52" dur="166" decel="50000">
                                          <p:stCondLst>
                                            <p:cond delay="1668"/>
                                          </p:stCondLst>
                                        </p:cTn>
                                        <p:tgtEl>
                                          <p:spTgt spid="2"/>
                                        </p:tgtEl>
                                      </p:cBhvr>
                                      <p:to x="100000" y="100000"/>
                                    </p:animScale>
                                    <p:animScale>
                                      <p:cBhvr>
                                        <p:cTn id="53" dur="26">
                                          <p:stCondLst>
                                            <p:cond delay="1808"/>
                                          </p:stCondLst>
                                        </p:cTn>
                                        <p:tgtEl>
                                          <p:spTgt spid="2"/>
                                        </p:tgtEl>
                                      </p:cBhvr>
                                      <p:to x="100000" y="95000"/>
                                    </p:animScale>
                                    <p:animScale>
                                      <p:cBhvr>
                                        <p:cTn id="54"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814917" y="4426137"/>
            <a:ext cx="6409765" cy="1325563"/>
          </a:xfrm>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a:bodyPr>
          <a:lstStyle/>
          <a:p>
            <a:r>
              <a:rPr lang="hr-HR" dirty="0" err="1"/>
              <a:t>Argumentum</a:t>
            </a:r>
            <a:r>
              <a:rPr lang="hr-HR" dirty="0"/>
              <a:t> ad </a:t>
            </a:r>
            <a:r>
              <a:rPr lang="hr-HR" dirty="0" err="1"/>
              <a:t>hominem</a:t>
            </a:r>
            <a:endParaRPr lang="hr-HR" dirty="0">
              <a:solidFill>
                <a:schemeClr val="dk1"/>
              </a:solidFill>
              <a:latin typeface="+mn-lt"/>
              <a:ea typeface="+mn-ea"/>
              <a:cs typeface="+mn-cs"/>
            </a:endParaRPr>
          </a:p>
        </p:txBody>
      </p:sp>
      <p:sp>
        <p:nvSpPr>
          <p:cNvPr id="5" name="Pravokutnik 4"/>
          <p:cNvSpPr/>
          <p:nvPr/>
        </p:nvSpPr>
        <p:spPr>
          <a:xfrm>
            <a:off x="2373405" y="1179745"/>
            <a:ext cx="7292788" cy="1005788"/>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91440" tIns="45720" rIns="91440" bIns="45720" rtlCol="0">
            <a:spAutoFit/>
          </a:bodyPr>
          <a:lstStyle/>
          <a:p>
            <a:pPr indent="-228600">
              <a:lnSpc>
                <a:spcPct val="106000"/>
              </a:lnSpc>
              <a:spcBef>
                <a:spcPts val="1000"/>
              </a:spcBef>
              <a:buFont typeface="Arial" panose="020B0604020202020204" pitchFamily="34" charset="0"/>
              <a:buNone/>
              <a:tabLst>
                <a:tab pos="990600" algn="l"/>
              </a:tabLst>
            </a:pPr>
            <a:r>
              <a:rPr lang="hr-HR" sz="2800" dirty="0">
                <a:solidFill>
                  <a:schemeClr val="dk1"/>
                </a:solidFill>
                <a:latin typeface="Calibri" panose="020F0502020204030204" pitchFamily="34" charset="0"/>
                <a:ea typeface="Calibri" panose="020F0502020204030204" pitchFamily="34" charset="0"/>
                <a:cs typeface="Times New Roman" panose="02020603050405020304" pitchFamily="18" charset="0"/>
                <a:hlinkClick r:id="rId2"/>
              </a:rPr>
              <a:t>Jutarnji list - Medvedev van kontrole: ‘Kobasičar, žabar i </a:t>
            </a:r>
            <a:r>
              <a:rPr lang="hr-HR" sz="2800" dirty="0" err="1">
                <a:solidFill>
                  <a:schemeClr val="dk1"/>
                </a:solidFill>
                <a:latin typeface="Calibri" panose="020F0502020204030204" pitchFamily="34" charset="0"/>
                <a:ea typeface="Calibri" panose="020F0502020204030204" pitchFamily="34" charset="0"/>
                <a:cs typeface="Times New Roman" panose="02020603050405020304" pitchFamily="18" charset="0"/>
                <a:hlinkClick r:id="rId2"/>
              </a:rPr>
              <a:t>špagetoljubac</a:t>
            </a:r>
            <a:r>
              <a:rPr lang="hr-HR" sz="2800" dirty="0">
                <a:solidFill>
                  <a:schemeClr val="dk1"/>
                </a:solidFill>
                <a:latin typeface="Calibri" panose="020F0502020204030204" pitchFamily="34" charset="0"/>
                <a:ea typeface="Calibri" panose="020F0502020204030204" pitchFamily="34" charset="0"/>
                <a:cs typeface="Times New Roman" panose="02020603050405020304" pitchFamily="18" charset="0"/>
                <a:hlinkClick r:id="rId2"/>
              </a:rPr>
              <a:t> u Ukrajini? </a:t>
            </a:r>
            <a:r>
              <a:rPr lang="hr-HR" sz="2800" dirty="0" err="1">
                <a:solidFill>
                  <a:schemeClr val="dk1"/>
                </a:solidFill>
                <a:latin typeface="Calibri" panose="020F0502020204030204" pitchFamily="34" charset="0"/>
                <a:ea typeface="Calibri" panose="020F0502020204030204" pitchFamily="34" charset="0"/>
                <a:cs typeface="Times New Roman" panose="02020603050405020304" pitchFamily="18" charset="0"/>
                <a:hlinkClick r:id="rId2"/>
              </a:rPr>
              <a:t>Niškoristi</a:t>
            </a:r>
            <a:r>
              <a:rPr lang="hr-HR" sz="2800" dirty="0">
                <a:solidFill>
                  <a:schemeClr val="dk1"/>
                </a:solidFill>
                <a:latin typeface="Calibri" panose="020F0502020204030204" pitchFamily="34" charset="0"/>
                <a:ea typeface="Calibri" panose="020F0502020204030204" pitchFamily="34" charset="0"/>
                <a:cs typeface="Times New Roman" panose="02020603050405020304" pitchFamily="18" charset="0"/>
                <a:hlinkClick r:id="rId2"/>
              </a:rPr>
              <a:t>!‘</a:t>
            </a:r>
            <a:endParaRPr lang="hr-HR" sz="2800" dirty="0">
              <a:solidFill>
                <a:schemeClr val="dk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20744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down)">
                                      <p:cBhvr>
                                        <p:cTn id="13" dur="580">
                                          <p:stCondLst>
                                            <p:cond delay="0"/>
                                          </p:stCondLst>
                                        </p:cTn>
                                        <p:tgtEl>
                                          <p:spTgt spid="2"/>
                                        </p:tgtEl>
                                      </p:cBhvr>
                                    </p:animEffect>
                                    <p:anim calcmode="lin" valueType="num">
                                      <p:cBhvr>
                                        <p:cTn id="14"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9" dur="26">
                                          <p:stCondLst>
                                            <p:cond delay="650"/>
                                          </p:stCondLst>
                                        </p:cTn>
                                        <p:tgtEl>
                                          <p:spTgt spid="2"/>
                                        </p:tgtEl>
                                      </p:cBhvr>
                                      <p:to x="100000" y="60000"/>
                                    </p:animScale>
                                    <p:animScale>
                                      <p:cBhvr>
                                        <p:cTn id="20" dur="166" decel="50000">
                                          <p:stCondLst>
                                            <p:cond delay="676"/>
                                          </p:stCondLst>
                                        </p:cTn>
                                        <p:tgtEl>
                                          <p:spTgt spid="2"/>
                                        </p:tgtEl>
                                      </p:cBhvr>
                                      <p:to x="100000" y="100000"/>
                                    </p:animScale>
                                    <p:animScale>
                                      <p:cBhvr>
                                        <p:cTn id="21" dur="26">
                                          <p:stCondLst>
                                            <p:cond delay="1312"/>
                                          </p:stCondLst>
                                        </p:cTn>
                                        <p:tgtEl>
                                          <p:spTgt spid="2"/>
                                        </p:tgtEl>
                                      </p:cBhvr>
                                      <p:to x="100000" y="80000"/>
                                    </p:animScale>
                                    <p:animScale>
                                      <p:cBhvr>
                                        <p:cTn id="22" dur="166" decel="50000">
                                          <p:stCondLst>
                                            <p:cond delay="1338"/>
                                          </p:stCondLst>
                                        </p:cTn>
                                        <p:tgtEl>
                                          <p:spTgt spid="2"/>
                                        </p:tgtEl>
                                      </p:cBhvr>
                                      <p:to x="100000" y="100000"/>
                                    </p:animScale>
                                    <p:animScale>
                                      <p:cBhvr>
                                        <p:cTn id="23" dur="26">
                                          <p:stCondLst>
                                            <p:cond delay="1642"/>
                                          </p:stCondLst>
                                        </p:cTn>
                                        <p:tgtEl>
                                          <p:spTgt spid="2"/>
                                        </p:tgtEl>
                                      </p:cBhvr>
                                      <p:to x="100000" y="90000"/>
                                    </p:animScale>
                                    <p:animScale>
                                      <p:cBhvr>
                                        <p:cTn id="24" dur="166" decel="50000">
                                          <p:stCondLst>
                                            <p:cond delay="1668"/>
                                          </p:stCondLst>
                                        </p:cTn>
                                        <p:tgtEl>
                                          <p:spTgt spid="2"/>
                                        </p:tgtEl>
                                      </p:cBhvr>
                                      <p:to x="100000" y="100000"/>
                                    </p:animScale>
                                    <p:animScale>
                                      <p:cBhvr>
                                        <p:cTn id="25" dur="26">
                                          <p:stCondLst>
                                            <p:cond delay="1808"/>
                                          </p:stCondLst>
                                        </p:cTn>
                                        <p:tgtEl>
                                          <p:spTgt spid="2"/>
                                        </p:tgtEl>
                                      </p:cBhvr>
                                      <p:to x="100000" y="95000"/>
                                    </p:animScale>
                                    <p:animScale>
                                      <p:cBhvr>
                                        <p:cTn id="26"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100945" y="4585421"/>
            <a:ext cx="4184073" cy="1325563"/>
          </a:xfrm>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a:bodyPr>
          <a:lstStyle/>
          <a:p>
            <a:r>
              <a:rPr lang="hr-HR" dirty="0"/>
              <a:t>s</a:t>
            </a:r>
            <a:r>
              <a:rPr lang="hr-HR" dirty="0" smtClean="0">
                <a:solidFill>
                  <a:schemeClr val="dk1"/>
                </a:solidFill>
                <a:latin typeface="+mn-lt"/>
                <a:ea typeface="+mn-ea"/>
                <a:cs typeface="+mn-cs"/>
              </a:rPr>
              <a:t>amohrani očevi</a:t>
            </a:r>
            <a:endParaRPr lang="hr-HR" dirty="0">
              <a:solidFill>
                <a:schemeClr val="dk1"/>
              </a:solidFill>
              <a:latin typeface="+mn-lt"/>
              <a:ea typeface="+mn-ea"/>
              <a:cs typeface="+mn-cs"/>
            </a:endParaRPr>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26727" y="429057"/>
            <a:ext cx="4925291" cy="3283527"/>
          </a:xfrm>
          <a:prstGeom prst="rect">
            <a:avLst/>
          </a:prstGeom>
        </p:spPr>
      </p:pic>
      <p:pic>
        <p:nvPicPr>
          <p:cNvPr id="5" name="Slika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427" y="429057"/>
            <a:ext cx="5829300" cy="2895600"/>
          </a:xfrm>
          <a:prstGeom prst="rect">
            <a:avLst/>
          </a:prstGeom>
        </p:spPr>
      </p:pic>
    </p:spTree>
    <p:extLst>
      <p:ext uri="{BB962C8B-B14F-4D97-AF65-F5344CB8AC3E}">
        <p14:creationId xmlns:p14="http://schemas.microsoft.com/office/powerpoint/2010/main" val="823678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down)">
                                      <p:cBhvr>
                                        <p:cTn id="21" dur="580">
                                          <p:stCondLst>
                                            <p:cond delay="0"/>
                                          </p:stCondLst>
                                        </p:cTn>
                                        <p:tgtEl>
                                          <p:spTgt spid="2"/>
                                        </p:tgtEl>
                                      </p:cBhvr>
                                    </p:animEffect>
                                    <p:anim calcmode="lin" valueType="num">
                                      <p:cBhvr>
                                        <p:cTn id="22"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27" dur="26">
                                          <p:stCondLst>
                                            <p:cond delay="650"/>
                                          </p:stCondLst>
                                        </p:cTn>
                                        <p:tgtEl>
                                          <p:spTgt spid="2"/>
                                        </p:tgtEl>
                                      </p:cBhvr>
                                      <p:to x="100000" y="60000"/>
                                    </p:animScale>
                                    <p:animScale>
                                      <p:cBhvr>
                                        <p:cTn id="28" dur="166" decel="50000">
                                          <p:stCondLst>
                                            <p:cond delay="676"/>
                                          </p:stCondLst>
                                        </p:cTn>
                                        <p:tgtEl>
                                          <p:spTgt spid="2"/>
                                        </p:tgtEl>
                                      </p:cBhvr>
                                      <p:to x="100000" y="100000"/>
                                    </p:animScale>
                                    <p:animScale>
                                      <p:cBhvr>
                                        <p:cTn id="29" dur="26">
                                          <p:stCondLst>
                                            <p:cond delay="1312"/>
                                          </p:stCondLst>
                                        </p:cTn>
                                        <p:tgtEl>
                                          <p:spTgt spid="2"/>
                                        </p:tgtEl>
                                      </p:cBhvr>
                                      <p:to x="100000" y="80000"/>
                                    </p:animScale>
                                    <p:animScale>
                                      <p:cBhvr>
                                        <p:cTn id="30" dur="166" decel="50000">
                                          <p:stCondLst>
                                            <p:cond delay="1338"/>
                                          </p:stCondLst>
                                        </p:cTn>
                                        <p:tgtEl>
                                          <p:spTgt spid="2"/>
                                        </p:tgtEl>
                                      </p:cBhvr>
                                      <p:to x="100000" y="100000"/>
                                    </p:animScale>
                                    <p:animScale>
                                      <p:cBhvr>
                                        <p:cTn id="31" dur="26">
                                          <p:stCondLst>
                                            <p:cond delay="1642"/>
                                          </p:stCondLst>
                                        </p:cTn>
                                        <p:tgtEl>
                                          <p:spTgt spid="2"/>
                                        </p:tgtEl>
                                      </p:cBhvr>
                                      <p:to x="100000" y="90000"/>
                                    </p:animScale>
                                    <p:animScale>
                                      <p:cBhvr>
                                        <p:cTn id="32" dur="166" decel="50000">
                                          <p:stCondLst>
                                            <p:cond delay="1668"/>
                                          </p:stCondLst>
                                        </p:cTn>
                                        <p:tgtEl>
                                          <p:spTgt spid="2"/>
                                        </p:tgtEl>
                                      </p:cBhvr>
                                      <p:to x="100000" y="100000"/>
                                    </p:animScale>
                                    <p:animScale>
                                      <p:cBhvr>
                                        <p:cTn id="33" dur="26">
                                          <p:stCondLst>
                                            <p:cond delay="1808"/>
                                          </p:stCondLst>
                                        </p:cTn>
                                        <p:tgtEl>
                                          <p:spTgt spid="2"/>
                                        </p:tgtEl>
                                      </p:cBhvr>
                                      <p:to x="100000" y="95000"/>
                                    </p:animScale>
                                    <p:animScale>
                                      <p:cBhvr>
                                        <p:cTn id="34"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rot="19820149">
            <a:off x="1018309" y="1542762"/>
            <a:ext cx="7252854" cy="1325563"/>
          </a:xfrm>
        </p:spPr>
        <p:txBody>
          <a:bodyPr>
            <a:noAutofit/>
          </a:bodyPr>
          <a:lstStyle/>
          <a:p>
            <a:r>
              <a:rPr lang="hr-HR" sz="5400" b="1" dirty="0" smtClean="0">
                <a:ln w="22225">
                  <a:solidFill>
                    <a:schemeClr val="accent2"/>
                  </a:solidFill>
                  <a:prstDash val="solid"/>
                </a:ln>
                <a:solidFill>
                  <a:srgbClr val="FF0000"/>
                </a:solidFill>
              </a:rPr>
              <a:t>Hvala što niste zaspali! </a:t>
            </a:r>
            <a:r>
              <a:rPr lang="hr-HR" sz="5400" b="1" dirty="0" smtClean="0">
                <a:ln w="22225">
                  <a:solidFill>
                    <a:schemeClr val="accent2"/>
                  </a:solidFill>
                  <a:prstDash val="solid"/>
                </a:ln>
                <a:solidFill>
                  <a:srgbClr val="FF0000"/>
                </a:solidFill>
                <a:sym typeface="Wingdings" panose="05000000000000000000" pitchFamily="2" charset="2"/>
              </a:rPr>
              <a:t></a:t>
            </a:r>
            <a:endParaRPr lang="hr-HR" sz="5400" b="1" dirty="0">
              <a:ln w="22225">
                <a:solidFill>
                  <a:schemeClr val="accent2"/>
                </a:solidFill>
                <a:prstDash val="solid"/>
              </a:ln>
              <a:solidFill>
                <a:srgbClr val="FF0000"/>
              </a:solidFill>
            </a:endParaRPr>
          </a:p>
        </p:txBody>
      </p:sp>
      <p:sp>
        <p:nvSpPr>
          <p:cNvPr id="5" name="TekstniOkvir 4"/>
          <p:cNvSpPr txBox="1"/>
          <p:nvPr/>
        </p:nvSpPr>
        <p:spPr>
          <a:xfrm rot="1250143">
            <a:off x="5690563" y="3780482"/>
            <a:ext cx="6168477" cy="830997"/>
          </a:xfrm>
          <a:prstGeom prst="rect">
            <a:avLst/>
          </a:prstGeom>
          <a:noFill/>
          <a:ln>
            <a:noFill/>
          </a:ln>
        </p:spPr>
        <p:txBody>
          <a:bodyPr wrap="square" rtlCol="0">
            <a:spAutoFit/>
          </a:bodyPr>
          <a:lstStyle/>
          <a:p>
            <a:r>
              <a:rPr lang="hr-HR" sz="4800" b="1" dirty="0" smtClean="0">
                <a:ln w="22225">
                  <a:solidFill>
                    <a:schemeClr val="accent6">
                      <a:lumMod val="75000"/>
                    </a:schemeClr>
                  </a:solidFill>
                  <a:prstDash val="solid"/>
                </a:ln>
                <a:solidFill>
                  <a:schemeClr val="accent6">
                    <a:lumMod val="60000"/>
                    <a:lumOff val="40000"/>
                  </a:schemeClr>
                </a:solidFill>
              </a:rPr>
              <a:t>A sad još samo 5 za 5…</a:t>
            </a:r>
            <a:endParaRPr lang="hr-HR" sz="4800" b="1" dirty="0">
              <a:ln w="22225">
                <a:solidFill>
                  <a:schemeClr val="accent6">
                    <a:lumMod val="75000"/>
                  </a:schemeClr>
                </a:solidFill>
                <a:prstDash val="solid"/>
              </a:ln>
              <a:solidFill>
                <a:schemeClr val="accent6">
                  <a:lumMod val="60000"/>
                  <a:lumOff val="40000"/>
                </a:schemeClr>
              </a:solidFill>
            </a:endParaRPr>
          </a:p>
        </p:txBody>
      </p:sp>
    </p:spTree>
    <p:extLst>
      <p:ext uri="{BB962C8B-B14F-4D97-AF65-F5344CB8AC3E}">
        <p14:creationId xmlns:p14="http://schemas.microsoft.com/office/powerpoint/2010/main" val="2433819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1" nodeType="click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34" presetClass="emph" presetSubtype="0" fill="hold" grpId="0" nodeType="afterEffect">
                                  <p:stCondLst>
                                    <p:cond delay="0"/>
                                  </p:stCondLst>
                                  <p:iterate type="lt">
                                    <p:tmPct val="10000"/>
                                  </p:iterate>
                                  <p:childTnLst>
                                    <p:animMotion origin="layout" path="M 0.0 0.0 L 0.0 -0.07213" pathEditMode="relative" ptsTypes="">
                                      <p:cBhvr>
                                        <p:cTn id="10" dur="250" accel="50000" decel="50000" autoRev="1" fill="hold">
                                          <p:stCondLst>
                                            <p:cond delay="0"/>
                                          </p:stCondLst>
                                        </p:cTn>
                                        <p:tgtEl>
                                          <p:spTgt spid="2"/>
                                        </p:tgtEl>
                                        <p:attrNameLst>
                                          <p:attrName>ppt_x</p:attrName>
                                          <p:attrName>ppt_y</p:attrName>
                                        </p:attrNameLst>
                                      </p:cBhvr>
                                    </p:animMotion>
                                    <p:animRot by="1500000">
                                      <p:cBhvr>
                                        <p:cTn id="11" dur="125" fill="hold">
                                          <p:stCondLst>
                                            <p:cond delay="0"/>
                                          </p:stCondLst>
                                        </p:cTn>
                                        <p:tgtEl>
                                          <p:spTgt spid="2"/>
                                        </p:tgtEl>
                                        <p:attrNameLst>
                                          <p:attrName>r</p:attrName>
                                        </p:attrNameLst>
                                      </p:cBhvr>
                                    </p:animRot>
                                    <p:animRot by="-1500000">
                                      <p:cBhvr>
                                        <p:cTn id="12" dur="125" fill="hold">
                                          <p:stCondLst>
                                            <p:cond delay="125"/>
                                          </p:stCondLst>
                                        </p:cTn>
                                        <p:tgtEl>
                                          <p:spTgt spid="2"/>
                                        </p:tgtEl>
                                        <p:attrNameLst>
                                          <p:attrName>r</p:attrName>
                                        </p:attrNameLst>
                                      </p:cBhvr>
                                    </p:animRot>
                                    <p:animRot by="-1500000">
                                      <p:cBhvr>
                                        <p:cTn id="13" dur="125" fill="hold">
                                          <p:stCondLst>
                                            <p:cond delay="250"/>
                                          </p:stCondLst>
                                        </p:cTn>
                                        <p:tgtEl>
                                          <p:spTgt spid="2"/>
                                        </p:tgtEl>
                                        <p:attrNameLst>
                                          <p:attrName>r</p:attrName>
                                        </p:attrNameLst>
                                      </p:cBhvr>
                                    </p:animRot>
                                    <p:animRot by="1500000">
                                      <p:cBhvr>
                                        <p:cTn id="14" dur="125" fill="hold">
                                          <p:stCondLst>
                                            <p:cond delay="375"/>
                                          </p:stCondLst>
                                        </p:cTn>
                                        <p:tgtEl>
                                          <p:spTgt spid="2"/>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circle(in)">
                                      <p:cBhvr>
                                        <p:cTn id="19" dur="2000"/>
                                        <p:tgtEl>
                                          <p:spTgt spid="5"/>
                                        </p:tgtEl>
                                      </p:cBhvr>
                                    </p:animEffect>
                                  </p:childTnLst>
                                </p:cTn>
                              </p:par>
                            </p:childTnLst>
                          </p:cTn>
                        </p:par>
                        <p:par>
                          <p:cTn id="20" fill="hold">
                            <p:stCondLst>
                              <p:cond delay="2000"/>
                            </p:stCondLst>
                            <p:childTnLst>
                              <p:par>
                                <p:cTn id="21" presetID="26" presetClass="emph" presetSubtype="0" fill="hold" grpId="1" nodeType="afterEffect">
                                  <p:stCondLst>
                                    <p:cond delay="0"/>
                                  </p:stCondLst>
                                  <p:childTnLst>
                                    <p:animEffect transition="out" filter="fade">
                                      <p:cBhvr>
                                        <p:cTn id="22" dur="500" tmFilter="0, 0; .2, .5; .8, .5; 1, 0"/>
                                        <p:tgtEl>
                                          <p:spTgt spid="5"/>
                                        </p:tgtEl>
                                      </p:cBhvr>
                                    </p:animEffect>
                                    <p:animScale>
                                      <p:cBhvr>
                                        <p:cTn id="23"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5" grpId="0"/>
      <p:bldP spid="5"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a:bodyPr>
          <a:lstStyle/>
          <a:p>
            <a:r>
              <a:rPr lang="hr-HR" dirty="0" smtClean="0"/>
              <a:t>Pogreška </a:t>
            </a:r>
            <a:r>
              <a:rPr lang="hr-HR" dirty="0" err="1" smtClean="0"/>
              <a:t>akcidencije</a:t>
            </a:r>
            <a:endParaRPr lang="hr-HR" dirty="0">
              <a:solidFill>
                <a:schemeClr val="dk1"/>
              </a:solidFill>
              <a:latin typeface="+mn-lt"/>
              <a:ea typeface="+mn-ea"/>
              <a:cs typeface="+mn-cs"/>
            </a:endParaRPr>
          </a:p>
        </p:txBody>
      </p:sp>
      <p:sp>
        <p:nvSpPr>
          <p:cNvPr id="5" name="Pravokutnik 4"/>
          <p:cNvSpPr/>
          <p:nvPr/>
        </p:nvSpPr>
        <p:spPr>
          <a:xfrm>
            <a:off x="838198" y="2028573"/>
            <a:ext cx="10317481" cy="2832699"/>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nSpc>
                <a:spcPct val="106000"/>
              </a:lnSpc>
              <a:tabLst>
                <a:tab pos="990600" algn="l"/>
              </a:tabLst>
            </a:pPr>
            <a:r>
              <a:rPr lang="hr-HR" sz="2800" dirty="0">
                <a:solidFill>
                  <a:schemeClr val="dk1"/>
                </a:solidFill>
                <a:latin typeface="Calibri" panose="020F0502020204030204" pitchFamily="34" charset="0"/>
                <a:ea typeface="Calibri" panose="020F0502020204030204" pitchFamily="34" charset="0"/>
                <a:cs typeface="Times New Roman" panose="02020603050405020304" pitchFamily="18" charset="0"/>
              </a:rPr>
              <a:t>Pogreška </a:t>
            </a:r>
            <a:r>
              <a:rPr lang="hr-HR" sz="2800" dirty="0" err="1">
                <a:solidFill>
                  <a:schemeClr val="dk1"/>
                </a:solidFill>
                <a:latin typeface="Calibri" panose="020F0502020204030204" pitchFamily="34" charset="0"/>
                <a:ea typeface="Calibri" panose="020F0502020204030204" pitchFamily="34" charset="0"/>
                <a:cs typeface="Times New Roman" panose="02020603050405020304" pitchFamily="18" charset="0"/>
              </a:rPr>
              <a:t>akcidencije</a:t>
            </a:r>
            <a:r>
              <a:rPr lang="hr-HR" sz="2800" dirty="0">
                <a:solidFill>
                  <a:schemeClr val="dk1"/>
                </a:solidFill>
                <a:latin typeface="Calibri" panose="020F0502020204030204" pitchFamily="34" charset="0"/>
                <a:ea typeface="Calibri" panose="020F0502020204030204" pitchFamily="34" charset="0"/>
                <a:cs typeface="Times New Roman" panose="02020603050405020304" pitchFamily="18" charset="0"/>
              </a:rPr>
              <a:t> se javlja kada pravilo, koje vrijedi općenito, primjenjujemo na iznimnu situaciju. Naime, ono što je općenito točno, može u specifičnim situacijama biti sasvim krivo. Recimo, općenito vrijedi da valja pomoći čovjeku u nevolji. No ako vidite da netko krade </a:t>
            </a:r>
            <a:r>
              <a:rPr lang="hr-HR" sz="2800" dirty="0" smtClean="0">
                <a:solidFill>
                  <a:schemeClr val="dk1"/>
                </a:solidFill>
                <a:latin typeface="Calibri" panose="020F0502020204030204" pitchFamily="34" charset="0"/>
                <a:ea typeface="Calibri" panose="020F0502020204030204" pitchFamily="34" charset="0"/>
                <a:cs typeface="Times New Roman" panose="02020603050405020304" pitchFamily="18" charset="0"/>
              </a:rPr>
              <a:t>susjedove trešnje, nemojte mu pridržati susjedove ljestve dok silazi dolje s drveta.  </a:t>
            </a:r>
            <a:endParaRPr lang="hr-HR" sz="28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Elipsa 6"/>
          <p:cNvSpPr/>
          <p:nvPr/>
        </p:nvSpPr>
        <p:spPr>
          <a:xfrm>
            <a:off x="5237115" y="5044152"/>
            <a:ext cx="1519646" cy="146768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6000"/>
              </a:lnSpc>
              <a:spcAft>
                <a:spcPts val="800"/>
              </a:spcAft>
            </a:pPr>
            <a:r>
              <a:rPr lang="hr-HR" sz="3600" dirty="0">
                <a:effectLst/>
                <a:ea typeface="Calibri" panose="020F0502020204030204" pitchFamily="34" charset="0"/>
                <a:cs typeface="Times New Roman" panose="02020603050405020304" pitchFamily="18" charset="0"/>
              </a:rPr>
              <a:t>A</a:t>
            </a:r>
          </a:p>
        </p:txBody>
      </p:sp>
      <p:sp>
        <p:nvSpPr>
          <p:cNvPr id="14" name="Pravokutnik 13"/>
          <p:cNvSpPr/>
          <p:nvPr/>
        </p:nvSpPr>
        <p:spPr>
          <a:xfrm>
            <a:off x="3393967" y="5266444"/>
            <a:ext cx="481222" cy="717119"/>
          </a:xfrm>
          <a:prstGeom prst="rect">
            <a:avLst/>
          </a:prstGeom>
        </p:spPr>
        <p:txBody>
          <a:bodyPr wrap="none">
            <a:spAutoFit/>
          </a:bodyPr>
          <a:lstStyle/>
          <a:p>
            <a:pPr>
              <a:lnSpc>
                <a:spcPct val="106000"/>
              </a:lnSpc>
              <a:tabLst>
                <a:tab pos="990600" algn="l"/>
              </a:tabLst>
            </a:pPr>
            <a:r>
              <a:rPr lang="hr-HR" sz="40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A</a:t>
            </a:r>
          </a:p>
        </p:txBody>
      </p:sp>
    </p:spTree>
    <p:extLst>
      <p:ext uri="{BB962C8B-B14F-4D97-AF65-F5344CB8AC3E}">
        <p14:creationId xmlns:p14="http://schemas.microsoft.com/office/powerpoint/2010/main" val="2648173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fade">
                                      <p:cBhvr>
                                        <p:cTn id="20" dur="1000"/>
                                        <p:tgtEl>
                                          <p:spTgt spid="5">
                                            <p:txEl>
                                              <p:pRg st="0" end="0"/>
                                            </p:txEl>
                                          </p:spTgt>
                                        </p:tgtEl>
                                      </p:cBhvr>
                                    </p:animEffect>
                                    <p:anim calcmode="lin" valueType="num">
                                      <p:cBhvr>
                                        <p:cTn id="21"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1000"/>
                                        <p:tgtEl>
                                          <p:spTgt spid="14"/>
                                        </p:tgtEl>
                                      </p:cBhvr>
                                    </p:animEffect>
                                    <p:anim calcmode="lin" valueType="num">
                                      <p:cBhvr>
                                        <p:cTn id="28" dur="1000" fill="hold"/>
                                        <p:tgtEl>
                                          <p:spTgt spid="14"/>
                                        </p:tgtEl>
                                        <p:attrNameLst>
                                          <p:attrName>ppt_x</p:attrName>
                                        </p:attrNameLst>
                                      </p:cBhvr>
                                      <p:tavLst>
                                        <p:tav tm="0">
                                          <p:val>
                                            <p:strVal val="#ppt_x"/>
                                          </p:val>
                                        </p:tav>
                                        <p:tav tm="100000">
                                          <p:val>
                                            <p:strVal val="#ppt_x"/>
                                          </p:val>
                                        </p:tav>
                                      </p:tavLst>
                                    </p:anim>
                                    <p:anim calcmode="lin" valueType="num">
                                      <p:cBhvr>
                                        <p:cTn id="2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1000"/>
                                        <p:tgtEl>
                                          <p:spTgt spid="7"/>
                                        </p:tgtEl>
                                      </p:cBhvr>
                                    </p:animEffect>
                                    <p:anim calcmode="lin" valueType="num">
                                      <p:cBhvr>
                                        <p:cTn id="35" dur="1000" fill="hold"/>
                                        <p:tgtEl>
                                          <p:spTgt spid="7"/>
                                        </p:tgtEl>
                                        <p:attrNameLst>
                                          <p:attrName>ppt_x</p:attrName>
                                        </p:attrNameLst>
                                      </p:cBhvr>
                                      <p:tavLst>
                                        <p:tav tm="0">
                                          <p:val>
                                            <p:strVal val="#ppt_x"/>
                                          </p:val>
                                        </p:tav>
                                        <p:tav tm="100000">
                                          <p:val>
                                            <p:strVal val="#ppt_x"/>
                                          </p:val>
                                        </p:tav>
                                      </p:tavLst>
                                    </p:anim>
                                    <p:anim calcmode="lin" valueType="num">
                                      <p:cBhvr>
                                        <p:cTn id="3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7" grpId="0" animBg="1"/>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838200" y="1825625"/>
            <a:ext cx="10515600" cy="2047484"/>
          </a:xfrm>
        </p:spPr>
        <p:style>
          <a:lnRef idx="1">
            <a:schemeClr val="accent1"/>
          </a:lnRef>
          <a:fillRef idx="2">
            <a:schemeClr val="accent1"/>
          </a:fillRef>
          <a:effectRef idx="1">
            <a:schemeClr val="accent1"/>
          </a:effectRef>
          <a:fontRef idx="minor">
            <a:schemeClr val="dk1"/>
          </a:fontRef>
        </p:style>
        <p:txBody>
          <a:bodyPr wrap="square">
            <a:spAutoFit/>
          </a:bodyPr>
          <a:lstStyle/>
          <a:p>
            <a:pPr marL="0" indent="0">
              <a:lnSpc>
                <a:spcPct val="106000"/>
              </a:lnSpc>
              <a:buNone/>
              <a:tabLst>
                <a:tab pos="990600" algn="l"/>
              </a:tabLst>
            </a:pPr>
            <a:r>
              <a:rPr lang="hr-HR" dirty="0">
                <a:solidFill>
                  <a:schemeClr val="dk1"/>
                </a:solidFill>
                <a:latin typeface="Calibri" panose="020F0502020204030204" pitchFamily="34" charset="0"/>
                <a:ea typeface="Calibri" panose="020F0502020204030204" pitchFamily="34" charset="0"/>
                <a:cs typeface="Times New Roman" panose="02020603050405020304" pitchFamily="18" charset="0"/>
              </a:rPr>
              <a:t>Čitam u novinama da ljudima na parkiralištima njihovih zgrada noću kradu dijelove automobila ili im odvezu automobile. Zato, nikada ne ostavljam automobil pred zgradom noću. </a:t>
            </a:r>
          </a:p>
          <a:p>
            <a:pPr marL="0">
              <a:lnSpc>
                <a:spcPct val="106000"/>
              </a:lnSpc>
              <a:tabLst>
                <a:tab pos="990600" algn="l"/>
              </a:tabLst>
            </a:pPr>
            <a:endParaRPr lang="hr-HR" dirty="0">
              <a:solidFill>
                <a:schemeClr val="dk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9568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a:bodyPr>
          <a:lstStyle/>
          <a:p>
            <a:r>
              <a:rPr lang="hr-HR" dirty="0" smtClean="0">
                <a:solidFill>
                  <a:schemeClr val="dk1"/>
                </a:solidFill>
                <a:latin typeface="+mn-lt"/>
                <a:ea typeface="+mn-ea"/>
                <a:cs typeface="+mn-cs"/>
              </a:rPr>
              <a:t>Pogreška obrnute </a:t>
            </a:r>
            <a:r>
              <a:rPr lang="hr-HR" dirty="0" err="1" smtClean="0">
                <a:solidFill>
                  <a:schemeClr val="dk1"/>
                </a:solidFill>
                <a:latin typeface="+mn-lt"/>
                <a:ea typeface="+mn-ea"/>
                <a:cs typeface="+mn-cs"/>
              </a:rPr>
              <a:t>akcidencije</a:t>
            </a:r>
            <a:endParaRPr lang="hr-HR" dirty="0">
              <a:solidFill>
                <a:schemeClr val="dk1"/>
              </a:solidFill>
              <a:latin typeface="+mn-lt"/>
              <a:ea typeface="+mn-ea"/>
              <a:cs typeface="+mn-cs"/>
            </a:endParaRPr>
          </a:p>
        </p:txBody>
      </p:sp>
      <p:sp>
        <p:nvSpPr>
          <p:cNvPr id="5" name="Pravokutnik 4"/>
          <p:cNvSpPr/>
          <p:nvPr/>
        </p:nvSpPr>
        <p:spPr>
          <a:xfrm>
            <a:off x="838200" y="2052769"/>
            <a:ext cx="10421983" cy="1443152"/>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nSpc>
                <a:spcPct val="106000"/>
              </a:lnSpc>
              <a:tabLst>
                <a:tab pos="990600" algn="l"/>
              </a:tabLst>
            </a:pPr>
            <a:r>
              <a:rPr lang="hr-HR" sz="2800">
                <a:latin typeface="Calibri" panose="020F0502020204030204" pitchFamily="34" charset="0"/>
                <a:ea typeface="Calibri" panose="020F0502020204030204" pitchFamily="34" charset="0"/>
                <a:cs typeface="Times New Roman" panose="02020603050405020304" pitchFamily="18" charset="0"/>
              </a:rPr>
              <a:t>Ova je pogreška po smislu sasvim suprotna prethodnoj. Ona se javlja kada želimo zaključiti nešto o cijeloj klasi predmeta, na osnovu svega nekoliko primjera, a pri tome primjeri nisu reprezentativni, već atipični.</a:t>
            </a:r>
            <a:endParaRPr lang="hr-HR" sz="28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9" name="Elipsa 8"/>
          <p:cNvSpPr/>
          <p:nvPr/>
        </p:nvSpPr>
        <p:spPr>
          <a:xfrm>
            <a:off x="5237114" y="4689566"/>
            <a:ext cx="1895205" cy="19071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6000"/>
              </a:lnSpc>
              <a:spcAft>
                <a:spcPts val="800"/>
              </a:spcAft>
            </a:pPr>
            <a:r>
              <a:rPr lang="hr-HR" sz="3600" dirty="0">
                <a:effectLst/>
                <a:ea typeface="Calibri" panose="020F0502020204030204" pitchFamily="34" charset="0"/>
                <a:cs typeface="Times New Roman" panose="02020603050405020304" pitchFamily="18" charset="0"/>
              </a:rPr>
              <a:t>A</a:t>
            </a:r>
          </a:p>
        </p:txBody>
      </p:sp>
      <p:sp>
        <p:nvSpPr>
          <p:cNvPr id="10" name="Pravokutnik 9"/>
          <p:cNvSpPr/>
          <p:nvPr/>
        </p:nvSpPr>
        <p:spPr>
          <a:xfrm>
            <a:off x="2720758" y="5704277"/>
            <a:ext cx="1433231" cy="529697"/>
          </a:xfrm>
          <a:prstGeom prst="rect">
            <a:avLst/>
          </a:prstGeom>
        </p:spPr>
        <p:txBody>
          <a:bodyPr wrap="square">
            <a:spAutoFit/>
          </a:bodyPr>
          <a:lstStyle/>
          <a:p>
            <a:pPr>
              <a:lnSpc>
                <a:spcPct val="106000"/>
              </a:lnSpc>
              <a:tabLst>
                <a:tab pos="990600" algn="l"/>
              </a:tabLst>
            </a:pPr>
            <a:r>
              <a:rPr lang="hr-HR" sz="28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AAAAAA</a:t>
            </a:r>
          </a:p>
        </p:txBody>
      </p:sp>
    </p:spTree>
    <p:extLst>
      <p:ext uri="{BB962C8B-B14F-4D97-AF65-F5344CB8AC3E}">
        <p14:creationId xmlns:p14="http://schemas.microsoft.com/office/powerpoint/2010/main" val="2111306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fade">
                                      <p:cBhvr>
                                        <p:cTn id="20" dur="1000"/>
                                        <p:tgtEl>
                                          <p:spTgt spid="5">
                                            <p:txEl>
                                              <p:pRg st="0" end="0"/>
                                            </p:txEl>
                                          </p:spTgt>
                                        </p:tgtEl>
                                      </p:cBhvr>
                                    </p:animEffect>
                                    <p:anim calcmode="lin" valueType="num">
                                      <p:cBhvr>
                                        <p:cTn id="21"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000"/>
                                        <p:tgtEl>
                                          <p:spTgt spid="10"/>
                                        </p:tgtEl>
                                      </p:cBhvr>
                                    </p:animEffect>
                                    <p:anim calcmode="lin" valueType="num">
                                      <p:cBhvr>
                                        <p:cTn id="28" dur="1000" fill="hold"/>
                                        <p:tgtEl>
                                          <p:spTgt spid="10"/>
                                        </p:tgtEl>
                                        <p:attrNameLst>
                                          <p:attrName>ppt_x</p:attrName>
                                        </p:attrNameLst>
                                      </p:cBhvr>
                                      <p:tavLst>
                                        <p:tav tm="0">
                                          <p:val>
                                            <p:strVal val="#ppt_x"/>
                                          </p:val>
                                        </p:tav>
                                        <p:tav tm="100000">
                                          <p:val>
                                            <p:strVal val="#ppt_x"/>
                                          </p:val>
                                        </p:tav>
                                      </p:tavLst>
                                    </p:anim>
                                    <p:anim calcmode="lin" valueType="num">
                                      <p:cBhvr>
                                        <p:cTn id="2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1000"/>
                                        <p:tgtEl>
                                          <p:spTgt spid="9"/>
                                        </p:tgtEl>
                                      </p:cBhvr>
                                    </p:animEffect>
                                    <p:anim calcmode="lin" valueType="num">
                                      <p:cBhvr>
                                        <p:cTn id="35" dur="1000" fill="hold"/>
                                        <p:tgtEl>
                                          <p:spTgt spid="9"/>
                                        </p:tgtEl>
                                        <p:attrNameLst>
                                          <p:attrName>ppt_x</p:attrName>
                                        </p:attrNameLst>
                                      </p:cBhvr>
                                      <p:tavLst>
                                        <p:tav tm="0">
                                          <p:val>
                                            <p:strVal val="#ppt_x"/>
                                          </p:val>
                                        </p:tav>
                                        <p:tav tm="100000">
                                          <p:val>
                                            <p:strVal val="#ppt_x"/>
                                          </p:val>
                                        </p:tav>
                                      </p:tavLst>
                                    </p:anim>
                                    <p:anim calcmode="lin" valueType="num">
                                      <p:cBhvr>
                                        <p:cTn id="3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9" grpId="0" animBg="1"/>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590005" y="1329236"/>
            <a:ext cx="10515600" cy="1718997"/>
          </a:xfrm>
        </p:spPr>
        <p:style>
          <a:lnRef idx="1">
            <a:schemeClr val="accent1"/>
          </a:lnRef>
          <a:fillRef idx="2">
            <a:schemeClr val="accent1"/>
          </a:fillRef>
          <a:effectRef idx="1">
            <a:schemeClr val="accent1"/>
          </a:effectRef>
          <a:fontRef idx="minor">
            <a:schemeClr val="dk1"/>
          </a:fontRef>
        </p:style>
        <p:txBody>
          <a:bodyPr wrap="square">
            <a:spAutoFit/>
          </a:bodyPr>
          <a:lstStyle/>
          <a:p>
            <a:pPr marL="0" indent="0">
              <a:lnSpc>
                <a:spcPct val="106000"/>
              </a:lnSpc>
              <a:buNone/>
              <a:tabLst>
                <a:tab pos="990600" algn="l"/>
              </a:tabLst>
            </a:pPr>
            <a:r>
              <a:rPr lang="hr-HR" dirty="0">
                <a:solidFill>
                  <a:schemeClr val="dk1"/>
                </a:solidFill>
                <a:latin typeface="Calibri" panose="020F0502020204030204" pitchFamily="34" charset="0"/>
                <a:ea typeface="Calibri" panose="020F0502020204030204" pitchFamily="34" charset="0"/>
                <a:cs typeface="Times New Roman" panose="02020603050405020304" pitchFamily="18" charset="0"/>
              </a:rPr>
              <a:t>SAD su najveća ekonomska sila svijeta</a:t>
            </a:r>
            <a:r>
              <a:rPr lang="hr-HR" dirty="0" smtClean="0">
                <a:solidFill>
                  <a:schemeClr val="dk1"/>
                </a:solidFill>
                <a:latin typeface="Calibri" panose="020F0502020204030204" pitchFamily="34" charset="0"/>
                <a:ea typeface="Calibri" panose="020F0502020204030204" pitchFamily="34" charset="0"/>
                <a:cs typeface="Times New Roman" panose="02020603050405020304" pitchFamily="18" charset="0"/>
              </a:rPr>
              <a:t>.</a:t>
            </a:r>
          </a:p>
          <a:p>
            <a:pPr marL="0" indent="0">
              <a:lnSpc>
                <a:spcPct val="106000"/>
              </a:lnSpc>
              <a:buNone/>
              <a:tabLst>
                <a:tab pos="990600" algn="l"/>
              </a:tabLst>
            </a:pPr>
            <a:r>
              <a:rPr lang="hr-HR" dirty="0" err="1" smtClean="0">
                <a:latin typeface="Calibri" panose="020F0502020204030204" pitchFamily="34" charset="0"/>
                <a:ea typeface="Calibri" panose="020F0502020204030204" pitchFamily="34" charset="0"/>
                <a:cs typeface="Times New Roman" panose="02020603050405020304" pitchFamily="18" charset="0"/>
              </a:rPr>
              <a:t>Idaho</a:t>
            </a:r>
            <a:r>
              <a:rPr lang="hr-HR" dirty="0" smtClean="0">
                <a:latin typeface="Calibri" panose="020F0502020204030204" pitchFamily="34" charset="0"/>
                <a:ea typeface="Calibri" panose="020F0502020204030204" pitchFamily="34" charset="0"/>
                <a:cs typeface="Times New Roman" panose="02020603050405020304" pitchFamily="18" charset="0"/>
              </a:rPr>
              <a:t>, Južna Karolina i </a:t>
            </a:r>
            <a:r>
              <a:rPr lang="hr-HR" dirty="0" err="1" smtClean="0">
                <a:latin typeface="Calibri" panose="020F0502020204030204" pitchFamily="34" charset="0"/>
                <a:ea typeface="Calibri" panose="020F0502020204030204" pitchFamily="34" charset="0"/>
                <a:cs typeface="Times New Roman" panose="02020603050405020304" pitchFamily="18" charset="0"/>
              </a:rPr>
              <a:t>Kansas</a:t>
            </a:r>
            <a:r>
              <a:rPr lang="hr-HR" dirty="0" smtClean="0">
                <a:latin typeface="Calibri" panose="020F0502020204030204" pitchFamily="34" charset="0"/>
                <a:ea typeface="Calibri" panose="020F0502020204030204" pitchFamily="34" charset="0"/>
                <a:cs typeface="Times New Roman" panose="02020603050405020304" pitchFamily="18" charset="0"/>
              </a:rPr>
              <a:t> su savezne države SAD.</a:t>
            </a:r>
          </a:p>
          <a:p>
            <a:pPr marL="0" indent="0">
              <a:lnSpc>
                <a:spcPct val="106000"/>
              </a:lnSpc>
              <a:buNone/>
              <a:tabLst>
                <a:tab pos="990600" algn="l"/>
              </a:tabLst>
            </a:pPr>
            <a:r>
              <a:rPr lang="hr-HR" dirty="0" err="1" smtClean="0">
                <a:solidFill>
                  <a:schemeClr val="dk1"/>
                </a:solidFill>
                <a:latin typeface="Calibri" panose="020F0502020204030204" pitchFamily="34" charset="0"/>
                <a:ea typeface="Calibri" panose="020F0502020204030204" pitchFamily="34" charset="0"/>
                <a:cs typeface="Times New Roman" panose="02020603050405020304" pitchFamily="18" charset="0"/>
              </a:rPr>
              <a:t>Idaho</a:t>
            </a:r>
            <a:r>
              <a:rPr lang="hr-HR" dirty="0" smtClean="0">
                <a:solidFill>
                  <a:schemeClr val="dk1"/>
                </a:solidFill>
                <a:latin typeface="Calibri" panose="020F0502020204030204" pitchFamily="34" charset="0"/>
                <a:ea typeface="Calibri" panose="020F0502020204030204" pitchFamily="34" charset="0"/>
                <a:cs typeface="Times New Roman" panose="02020603050405020304" pitchFamily="18" charset="0"/>
              </a:rPr>
              <a:t>, Južna Karolina i </a:t>
            </a:r>
            <a:r>
              <a:rPr lang="hr-HR" dirty="0" err="1" smtClean="0">
                <a:solidFill>
                  <a:schemeClr val="dk1"/>
                </a:solidFill>
                <a:latin typeface="Calibri" panose="020F0502020204030204" pitchFamily="34" charset="0"/>
                <a:ea typeface="Calibri" panose="020F0502020204030204" pitchFamily="34" charset="0"/>
                <a:cs typeface="Times New Roman" panose="02020603050405020304" pitchFamily="18" charset="0"/>
              </a:rPr>
              <a:t>Kansas</a:t>
            </a:r>
            <a:r>
              <a:rPr lang="hr-HR" dirty="0" smtClean="0">
                <a:solidFill>
                  <a:schemeClr val="dk1"/>
                </a:solidFill>
                <a:latin typeface="Calibri" panose="020F0502020204030204" pitchFamily="34" charset="0"/>
                <a:ea typeface="Calibri" panose="020F0502020204030204" pitchFamily="34" charset="0"/>
                <a:cs typeface="Times New Roman" panose="02020603050405020304" pitchFamily="18" charset="0"/>
              </a:rPr>
              <a:t> su najveće ekonomske sile svijeta.</a:t>
            </a:r>
            <a:endParaRPr lang="hr-HR" dirty="0">
              <a:solidFill>
                <a:schemeClr val="dk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57404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a:bodyPr>
          <a:lstStyle/>
          <a:p>
            <a:r>
              <a:rPr lang="hr-HR" dirty="0" smtClean="0">
                <a:solidFill>
                  <a:schemeClr val="dk1"/>
                </a:solidFill>
                <a:latin typeface="+mn-lt"/>
                <a:ea typeface="+mn-ea"/>
                <a:cs typeface="+mn-cs"/>
              </a:rPr>
              <a:t>Pogreška divizije</a:t>
            </a:r>
            <a:endParaRPr lang="hr-HR" dirty="0">
              <a:solidFill>
                <a:schemeClr val="dk1"/>
              </a:solidFill>
              <a:latin typeface="+mn-lt"/>
              <a:ea typeface="+mn-ea"/>
              <a:cs typeface="+mn-cs"/>
            </a:endParaRPr>
          </a:p>
        </p:txBody>
      </p:sp>
      <p:sp>
        <p:nvSpPr>
          <p:cNvPr id="5" name="Pravokutnik 4"/>
          <p:cNvSpPr/>
          <p:nvPr/>
        </p:nvSpPr>
        <p:spPr>
          <a:xfrm>
            <a:off x="838200" y="2560491"/>
            <a:ext cx="10839994" cy="1005788"/>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nSpc>
                <a:spcPct val="106000"/>
              </a:lnSpc>
              <a:tabLst>
                <a:tab pos="990600" algn="l"/>
              </a:tabLst>
            </a:pPr>
            <a:r>
              <a:rPr lang="hr-HR" sz="2800" dirty="0">
                <a:solidFill>
                  <a:schemeClr val="dk1"/>
                </a:solidFill>
                <a:latin typeface="Calibri" panose="020F0502020204030204" pitchFamily="34" charset="0"/>
                <a:ea typeface="Calibri" panose="020F0502020204030204" pitchFamily="34" charset="0"/>
                <a:cs typeface="Times New Roman" panose="02020603050405020304" pitchFamily="18" charset="0"/>
              </a:rPr>
              <a:t>Pogreška divizije nastaje kada svojstva koja može imati samo cjelina, pripisujemo njenim dijelovima. </a:t>
            </a:r>
          </a:p>
        </p:txBody>
      </p:sp>
      <p:sp>
        <p:nvSpPr>
          <p:cNvPr id="6" name="Elipsa 5"/>
          <p:cNvSpPr/>
          <p:nvPr/>
        </p:nvSpPr>
        <p:spPr>
          <a:xfrm>
            <a:off x="7510051" y="4417730"/>
            <a:ext cx="1895205" cy="2030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6000"/>
              </a:lnSpc>
              <a:spcAft>
                <a:spcPts val="800"/>
              </a:spcAft>
            </a:pPr>
            <a:r>
              <a:rPr lang="hr-HR" sz="3600" smtClean="0">
                <a:solidFill>
                  <a:srgbClr val="0000CC"/>
                </a:solidFill>
                <a:ea typeface="Calibri" panose="020F0502020204030204" pitchFamily="34" charset="0"/>
                <a:cs typeface="Times New Roman" panose="02020603050405020304" pitchFamily="18" charset="0"/>
              </a:rPr>
              <a:t>AAAAAAAAAA</a:t>
            </a:r>
            <a:endParaRPr lang="hr-HR" sz="3600" dirty="0">
              <a:solidFill>
                <a:srgbClr val="0000CC"/>
              </a:solidFill>
              <a:effectLst/>
              <a:ea typeface="Calibri" panose="020F0502020204030204" pitchFamily="34" charset="0"/>
              <a:cs typeface="Times New Roman" panose="02020603050405020304" pitchFamily="18" charset="0"/>
            </a:endParaRPr>
          </a:p>
        </p:txBody>
      </p:sp>
      <p:sp>
        <p:nvSpPr>
          <p:cNvPr id="7" name="Pravokutnik 6"/>
          <p:cNvSpPr/>
          <p:nvPr/>
        </p:nvSpPr>
        <p:spPr>
          <a:xfrm>
            <a:off x="2727388" y="5136639"/>
            <a:ext cx="2557111" cy="592213"/>
          </a:xfrm>
          <a:prstGeom prst="rect">
            <a:avLst/>
          </a:prstGeom>
        </p:spPr>
        <p:txBody>
          <a:bodyPr wrap="none">
            <a:spAutoFit/>
          </a:bodyPr>
          <a:lstStyle/>
          <a:p>
            <a:pPr algn="ctr">
              <a:lnSpc>
                <a:spcPct val="106000"/>
              </a:lnSpc>
              <a:spcAft>
                <a:spcPts val="800"/>
              </a:spcAft>
            </a:pPr>
            <a:r>
              <a:rPr lang="hr-HR" sz="3200" dirty="0">
                <a:solidFill>
                  <a:srgbClr val="0000CC"/>
                </a:solidFill>
                <a:ea typeface="Calibri" panose="020F0502020204030204" pitchFamily="34" charset="0"/>
                <a:cs typeface="Times New Roman" panose="02020603050405020304" pitchFamily="18" charset="0"/>
              </a:rPr>
              <a:t>AAAAAAAAAA</a:t>
            </a:r>
          </a:p>
        </p:txBody>
      </p:sp>
    </p:spTree>
    <p:extLst>
      <p:ext uri="{BB962C8B-B14F-4D97-AF65-F5344CB8AC3E}">
        <p14:creationId xmlns:p14="http://schemas.microsoft.com/office/powerpoint/2010/main" val="4020170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fade">
                                      <p:cBhvr>
                                        <p:cTn id="20" dur="1000"/>
                                        <p:tgtEl>
                                          <p:spTgt spid="5">
                                            <p:txEl>
                                              <p:pRg st="0" end="0"/>
                                            </p:txEl>
                                          </p:spTgt>
                                        </p:tgtEl>
                                      </p:cBhvr>
                                    </p:animEffect>
                                    <p:anim calcmode="lin" valueType="num">
                                      <p:cBhvr>
                                        <p:cTn id="21"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anim calcmode="lin" valueType="num">
                                      <p:cBhvr>
                                        <p:cTn id="28" dur="1000" fill="hold"/>
                                        <p:tgtEl>
                                          <p:spTgt spid="7"/>
                                        </p:tgtEl>
                                        <p:attrNameLst>
                                          <p:attrName>ppt_x</p:attrName>
                                        </p:attrNameLst>
                                      </p:cBhvr>
                                      <p:tavLst>
                                        <p:tav tm="0">
                                          <p:val>
                                            <p:strVal val="#ppt_x"/>
                                          </p:val>
                                        </p:tav>
                                        <p:tav tm="100000">
                                          <p:val>
                                            <p:strVal val="#ppt_x"/>
                                          </p:val>
                                        </p:tav>
                                      </p:tavLst>
                                    </p:anim>
                                    <p:anim calcmode="lin" valueType="num">
                                      <p:cBhvr>
                                        <p:cTn id="2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1000"/>
                                        <p:tgtEl>
                                          <p:spTgt spid="6"/>
                                        </p:tgtEl>
                                      </p:cBhvr>
                                    </p:animEffect>
                                    <p:anim calcmode="lin" valueType="num">
                                      <p:cBhvr>
                                        <p:cTn id="35" dur="1000" fill="hold"/>
                                        <p:tgtEl>
                                          <p:spTgt spid="6"/>
                                        </p:tgtEl>
                                        <p:attrNameLst>
                                          <p:attrName>ppt_x</p:attrName>
                                        </p:attrNameLst>
                                      </p:cBhvr>
                                      <p:tavLst>
                                        <p:tav tm="0">
                                          <p:val>
                                            <p:strVal val="#ppt_x"/>
                                          </p:val>
                                        </p:tav>
                                        <p:tav tm="100000">
                                          <p:val>
                                            <p:strVal val="#ppt_x"/>
                                          </p:val>
                                        </p:tav>
                                      </p:tavLst>
                                    </p:anim>
                                    <p:anim calcmode="lin" valueType="num">
                                      <p:cBhvr>
                                        <p:cTn id="3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7" grpId="0"/>
    </p:bldLst>
  </p:timing>
</p:sld>
</file>

<file path=ppt/theme/theme1.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439</TotalTime>
  <Words>1273</Words>
  <Application>Microsoft Office PowerPoint</Application>
  <PresentationFormat>Široki zaslon</PresentationFormat>
  <Paragraphs>137</Paragraphs>
  <Slides>44</Slides>
  <Notes>0</Notes>
  <HiddenSlides>0</HiddenSlides>
  <MMClips>0</MMClips>
  <ScaleCrop>false</ScaleCrop>
  <HeadingPairs>
    <vt:vector size="6" baseType="variant">
      <vt:variant>
        <vt:lpstr>Korišteni fontovi</vt:lpstr>
      </vt:variant>
      <vt:variant>
        <vt:i4>5</vt:i4>
      </vt:variant>
      <vt:variant>
        <vt:lpstr>Tema</vt:lpstr>
      </vt:variant>
      <vt:variant>
        <vt:i4>1</vt:i4>
      </vt:variant>
      <vt:variant>
        <vt:lpstr>Naslovi slajdova</vt:lpstr>
      </vt:variant>
      <vt:variant>
        <vt:i4>44</vt:i4>
      </vt:variant>
    </vt:vector>
  </HeadingPairs>
  <TitlesOfParts>
    <vt:vector size="50" baseType="lpstr">
      <vt:lpstr>Arial</vt:lpstr>
      <vt:lpstr>Calibri</vt:lpstr>
      <vt:lpstr>Calibri Light</vt:lpstr>
      <vt:lpstr>Times New Roman</vt:lpstr>
      <vt:lpstr>Wingdings</vt:lpstr>
      <vt:lpstr>Tema sustava Office</vt:lpstr>
      <vt:lpstr>Pogreške u argumentaciji</vt:lpstr>
      <vt:lpstr>Logičke pogreške (pogreške u argumentaciji)</vt:lpstr>
      <vt:lpstr>Logičke pogreške (pogreške u argumentaciji)</vt:lpstr>
      <vt:lpstr>PowerPoint prezentacija</vt:lpstr>
      <vt:lpstr>Pogreška akcidencije</vt:lpstr>
      <vt:lpstr>PowerPoint prezentacija</vt:lpstr>
      <vt:lpstr>Pogreška obrnute akcidencije</vt:lpstr>
      <vt:lpstr>PowerPoint prezentacija</vt:lpstr>
      <vt:lpstr>Pogreška divizije</vt:lpstr>
      <vt:lpstr>PowerPoint prezentacija</vt:lpstr>
      <vt:lpstr>Pogreška kompozicije</vt:lpstr>
      <vt:lpstr>PowerPoint prezentacija</vt:lpstr>
      <vt:lpstr>Petitio principii (traženje načela)</vt:lpstr>
      <vt:lpstr>PowerPoint prezentacija</vt:lpstr>
      <vt:lpstr>Post hoc ergo propter hoc</vt:lpstr>
      <vt:lpstr>PowerPoint prezentacija</vt:lpstr>
      <vt:lpstr>Irelevantna konkluzija</vt:lpstr>
      <vt:lpstr>PowerPoint prezentacija</vt:lpstr>
      <vt:lpstr>Argumentum ad ignorantiam</vt:lpstr>
      <vt:lpstr>PowerPoint prezentacija</vt:lpstr>
      <vt:lpstr>Negiranje antecedensa/afirmacija konzekvensa</vt:lpstr>
      <vt:lpstr>PowerPoint prezentacija</vt:lpstr>
      <vt:lpstr>Argumentum ad baculum</vt:lpstr>
      <vt:lpstr>PowerPoint prezentacija</vt:lpstr>
      <vt:lpstr>Argumentum ad hominem</vt:lpstr>
      <vt:lpstr>PowerPoint prezentacija</vt:lpstr>
      <vt:lpstr>Argumentum ad misericordiam</vt:lpstr>
      <vt:lpstr>PowerPoint prezentacija</vt:lpstr>
      <vt:lpstr>Argumentum ad populum</vt:lpstr>
      <vt:lpstr>LOGIČKE VJEŽBE S PRIMJERIMA</vt:lpstr>
      <vt:lpstr>Argumentum ad baculum</vt:lpstr>
      <vt:lpstr>Argumetnum ad populum</vt:lpstr>
      <vt:lpstr>Negiranje antecedensa/afirmacija konzekvensa</vt:lpstr>
      <vt:lpstr>Argumetnum ad ignorantiam</vt:lpstr>
      <vt:lpstr>Pogreška divizije</vt:lpstr>
      <vt:lpstr>Pogreška akcidencije</vt:lpstr>
      <vt:lpstr>Post hoc ergo propter hoc</vt:lpstr>
      <vt:lpstr>Irelevantna konkluzija</vt:lpstr>
      <vt:lpstr>Petitio principii (traženje načela)</vt:lpstr>
      <vt:lpstr>Pogreška obrnute akcidencije</vt:lpstr>
      <vt:lpstr>Pogreška kompozicije</vt:lpstr>
      <vt:lpstr>Argumentum ad hominem</vt:lpstr>
      <vt:lpstr>samohrani očevi</vt:lpstr>
      <vt:lpstr>Hvala što niste zaspali!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Pogreške u argumentaciji</dc:title>
  <dc:creator>Miljenko Šestak</dc:creator>
  <cp:lastModifiedBy>Miljenko Šestak</cp:lastModifiedBy>
  <cp:revision>34</cp:revision>
  <dcterms:created xsi:type="dcterms:W3CDTF">2022-06-17T19:36:56Z</dcterms:created>
  <dcterms:modified xsi:type="dcterms:W3CDTF">2022-06-19T17:59:57Z</dcterms:modified>
</cp:coreProperties>
</file>