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hr-H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99"/>
    <a:srgbClr val="663300"/>
    <a:srgbClr val="080808"/>
    <a:srgbClr val="006699"/>
    <a:srgbClr val="00CC00"/>
    <a:srgbClr val="6600FF"/>
    <a:srgbClr val="CC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9" autoAdjust="0"/>
    <p:restoredTop sz="94660"/>
  </p:normalViewPr>
  <p:slideViewPr>
    <p:cSldViewPr>
      <p:cViewPr>
        <p:scale>
          <a:sx n="75" d="100"/>
          <a:sy n="75" d="100"/>
        </p:scale>
        <p:origin x="-102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2E968A-6E67-4200-B9A4-0948D7A2EBEA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3EFC5D-9F62-46EA-8F36-E713E49E5F29}">
      <dgm:prSet custT="1"/>
      <dgm:spPr/>
      <dgm:t>
        <a:bodyPr/>
        <a:lstStyle/>
        <a:p>
          <a:pPr rtl="0"/>
          <a:r>
            <a:rPr lang="hr-HR" sz="8000" b="1" dirty="0" smtClean="0">
              <a:solidFill>
                <a:srgbClr val="FF00FF"/>
              </a:solidFill>
              <a:latin typeface="Chiller" pitchFamily="82" charset="0"/>
            </a:rPr>
            <a:t>PROTUPRIMJER</a:t>
          </a:r>
          <a:endParaRPr lang="en-US" sz="8000" dirty="0">
            <a:solidFill>
              <a:srgbClr val="FF00FF"/>
            </a:solidFill>
            <a:latin typeface="Chiller" pitchFamily="82" charset="0"/>
          </a:endParaRPr>
        </a:p>
      </dgm:t>
    </dgm:pt>
    <dgm:pt modelId="{C730C190-2623-43FC-9CBA-406FC4C5DA46}" type="parTrans" cxnId="{C634F349-A314-4AA8-AA6D-1BF9053201D4}">
      <dgm:prSet/>
      <dgm:spPr/>
      <dgm:t>
        <a:bodyPr/>
        <a:lstStyle/>
        <a:p>
          <a:endParaRPr lang="en-US"/>
        </a:p>
      </dgm:t>
    </dgm:pt>
    <dgm:pt modelId="{6F4F9650-7C3B-444F-AB49-1FCA09DD195A}" type="sibTrans" cxnId="{C634F349-A314-4AA8-AA6D-1BF9053201D4}">
      <dgm:prSet/>
      <dgm:spPr/>
      <dgm:t>
        <a:bodyPr/>
        <a:lstStyle/>
        <a:p>
          <a:endParaRPr lang="en-US"/>
        </a:p>
      </dgm:t>
    </dgm:pt>
    <dgm:pt modelId="{FEE1A0FD-AE06-4036-A9FC-73400F2B2C66}" type="pres">
      <dgm:prSet presAssocID="{072E968A-6E67-4200-B9A4-0948D7A2EBE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D333F591-5BB3-4FEF-BB67-F5FA4AFF859C}" type="pres">
      <dgm:prSet presAssocID="{072E968A-6E67-4200-B9A4-0948D7A2EBEA}" presName="arrow" presStyleLbl="bgShp" presStyleIdx="0" presStyleCnt="1"/>
      <dgm:spPr/>
    </dgm:pt>
    <dgm:pt modelId="{4D82D888-9B94-4584-97E8-A0EC5608BEC9}" type="pres">
      <dgm:prSet presAssocID="{072E968A-6E67-4200-B9A4-0948D7A2EBEA}" presName="points" presStyleCnt="0"/>
      <dgm:spPr/>
    </dgm:pt>
    <dgm:pt modelId="{EA7C8FDA-80E3-45AF-8E6A-CBDA5AFDFB2E}" type="pres">
      <dgm:prSet presAssocID="{C53EFC5D-9F62-46EA-8F36-E713E49E5F29}" presName="compositeA" presStyleCnt="0"/>
      <dgm:spPr/>
    </dgm:pt>
    <dgm:pt modelId="{C76510C9-FF78-4964-AD74-7EDA1120E451}" type="pres">
      <dgm:prSet presAssocID="{C53EFC5D-9F62-46EA-8F36-E713E49E5F29}" presName="textA" presStyleLbl="revTx" presStyleIdx="0" presStyleCnt="1" custScaleX="90855" custScaleY="54264" custLinFactNeighborX="152" custLinFactNeighborY="4227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F6F49F5-84D4-43EE-ABC0-AABE50FD9B40}" type="pres">
      <dgm:prSet presAssocID="{C53EFC5D-9F62-46EA-8F36-E713E49E5F29}" presName="circleA" presStyleLbl="node1" presStyleIdx="0" presStyleCnt="1" custScaleX="121394" custScaleY="154437" custLinFactNeighborX="5514" custLinFactNeighborY="50919"/>
      <dgm:spPr/>
    </dgm:pt>
    <dgm:pt modelId="{D390E194-7A84-4353-A4B9-FD9607C3478B}" type="pres">
      <dgm:prSet presAssocID="{C53EFC5D-9F62-46EA-8F36-E713E49E5F29}" presName="spaceA" presStyleCnt="0"/>
      <dgm:spPr/>
    </dgm:pt>
  </dgm:ptLst>
  <dgm:cxnLst>
    <dgm:cxn modelId="{C634F349-A314-4AA8-AA6D-1BF9053201D4}" srcId="{072E968A-6E67-4200-B9A4-0948D7A2EBEA}" destId="{C53EFC5D-9F62-46EA-8F36-E713E49E5F29}" srcOrd="0" destOrd="0" parTransId="{C730C190-2623-43FC-9CBA-406FC4C5DA46}" sibTransId="{6F4F9650-7C3B-444F-AB49-1FCA09DD195A}"/>
    <dgm:cxn modelId="{3591F0AB-B348-4100-A66E-38585D1C303F}" type="presOf" srcId="{072E968A-6E67-4200-B9A4-0948D7A2EBEA}" destId="{FEE1A0FD-AE06-4036-A9FC-73400F2B2C66}" srcOrd="0" destOrd="0" presId="urn:microsoft.com/office/officeart/2005/8/layout/hProcess11"/>
    <dgm:cxn modelId="{7BFF46B2-437D-4A52-B635-813AF505E67D}" type="presOf" srcId="{C53EFC5D-9F62-46EA-8F36-E713E49E5F29}" destId="{C76510C9-FF78-4964-AD74-7EDA1120E451}" srcOrd="0" destOrd="0" presId="urn:microsoft.com/office/officeart/2005/8/layout/hProcess11"/>
    <dgm:cxn modelId="{F8073B0E-FFD6-4616-82A6-17C6A60EA77A}" type="presParOf" srcId="{FEE1A0FD-AE06-4036-A9FC-73400F2B2C66}" destId="{D333F591-5BB3-4FEF-BB67-F5FA4AFF859C}" srcOrd="0" destOrd="0" presId="urn:microsoft.com/office/officeart/2005/8/layout/hProcess11"/>
    <dgm:cxn modelId="{1A74D56C-37E3-408C-811F-801F86E0675F}" type="presParOf" srcId="{FEE1A0FD-AE06-4036-A9FC-73400F2B2C66}" destId="{4D82D888-9B94-4584-97E8-A0EC5608BEC9}" srcOrd="1" destOrd="0" presId="urn:microsoft.com/office/officeart/2005/8/layout/hProcess11"/>
    <dgm:cxn modelId="{2B3E9054-CCEE-452C-AF8A-80C7EF26E442}" type="presParOf" srcId="{4D82D888-9B94-4584-97E8-A0EC5608BEC9}" destId="{EA7C8FDA-80E3-45AF-8E6A-CBDA5AFDFB2E}" srcOrd="0" destOrd="0" presId="urn:microsoft.com/office/officeart/2005/8/layout/hProcess11"/>
    <dgm:cxn modelId="{6440302A-932D-478E-B9B7-76716463F1C8}" type="presParOf" srcId="{EA7C8FDA-80E3-45AF-8E6A-CBDA5AFDFB2E}" destId="{C76510C9-FF78-4964-AD74-7EDA1120E451}" srcOrd="0" destOrd="0" presId="urn:microsoft.com/office/officeart/2005/8/layout/hProcess11"/>
    <dgm:cxn modelId="{A0EC0D90-7D82-4466-96F2-2EB97A931354}" type="presParOf" srcId="{EA7C8FDA-80E3-45AF-8E6A-CBDA5AFDFB2E}" destId="{5F6F49F5-84D4-43EE-ABC0-AABE50FD9B40}" srcOrd="1" destOrd="0" presId="urn:microsoft.com/office/officeart/2005/8/layout/hProcess11"/>
    <dgm:cxn modelId="{26EB0B6C-91BA-4F90-9755-6D4AEA8C1B3D}" type="presParOf" srcId="{EA7C8FDA-80E3-45AF-8E6A-CBDA5AFDFB2E}" destId="{D390E194-7A84-4353-A4B9-FD9607C3478B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33F591-5BB3-4FEF-BB67-F5FA4AFF859C}">
      <dsp:nvSpPr>
        <dsp:cNvPr id="0" name=""/>
        <dsp:cNvSpPr/>
      </dsp:nvSpPr>
      <dsp:spPr>
        <a:xfrm>
          <a:off x="0" y="1910721"/>
          <a:ext cx="8401080" cy="2547628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6510C9-FF78-4964-AD74-7EDA1120E451}">
      <dsp:nvSpPr>
        <dsp:cNvPr id="0" name=""/>
        <dsp:cNvSpPr/>
      </dsp:nvSpPr>
      <dsp:spPr>
        <a:xfrm>
          <a:off x="357218" y="1368407"/>
          <a:ext cx="6869521" cy="1382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0" tIns="568960" rIns="568960" bIns="568960" numCol="1" spcCol="1270" anchor="b" anchorCtr="0">
          <a:noAutofit/>
        </a:bodyPr>
        <a:lstStyle/>
        <a:p>
          <a:pPr lvl="0" algn="ctr" defTabSz="3556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0" b="1" kern="1200" dirty="0" smtClean="0">
              <a:solidFill>
                <a:srgbClr val="FF00FF"/>
              </a:solidFill>
              <a:latin typeface="Chiller" pitchFamily="82" charset="0"/>
            </a:rPr>
            <a:t>PROTUPRIMJER</a:t>
          </a:r>
          <a:endParaRPr lang="en-US" sz="8000" kern="1200" dirty="0">
            <a:solidFill>
              <a:srgbClr val="FF00FF"/>
            </a:solidFill>
            <a:latin typeface="Chiller" pitchFamily="82" charset="0"/>
          </a:endParaRPr>
        </a:p>
      </dsp:txBody>
      <dsp:txXfrm>
        <a:off x="357218" y="1368407"/>
        <a:ext cx="6869521" cy="1382445"/>
      </dsp:txXfrm>
    </dsp:sp>
    <dsp:sp modelId="{5F6F49F5-84D4-43EE-ABC0-AABE50FD9B40}">
      <dsp:nvSpPr>
        <dsp:cNvPr id="0" name=""/>
        <dsp:cNvSpPr/>
      </dsp:nvSpPr>
      <dsp:spPr>
        <a:xfrm>
          <a:off x="3429021" y="2725736"/>
          <a:ext cx="773167" cy="9836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A1D37-91BB-4DBF-9A0F-F0204D045D6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0EA69-B702-42E2-B848-5976A49CB84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1F664-11E0-4181-B779-DA590FA196A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2F9DA-57F9-462D-A853-29016A6913D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A4290-6467-40B2-869F-DC22B7FA5BD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03069-5A72-4822-AFAF-5EB58ED43F6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509D3-DA58-4FBD-85CA-F8083462D47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C7ED8-80CA-434E-B2AC-59E91141780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8EED7-DE45-4874-9DF6-3749B31D260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D08A8-0AC5-46B3-B689-8A7EB7CDC10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94347-69BE-40F1-B3B0-16741288F0A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A0513FA-BFD6-4A9B-A7C7-2FE1A866422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man Old Style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man Old Style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man Old Style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man Old Style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 rot="970440">
            <a:off x="441960" y="2416064"/>
            <a:ext cx="7772400" cy="1200329"/>
          </a:xfrm>
          <a:ln w="38100"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hr-HR" sz="7200" dirty="0" smtClean="0">
                <a:ln w="15875" cap="rnd">
                  <a:solidFill>
                    <a:schemeClr val="accent3">
                      <a:lumMod val="50000"/>
                      <a:alpha val="69000"/>
                    </a:schemeClr>
                  </a:solidFill>
                  <a:prstDash val="lgDashDot"/>
                </a:ln>
                <a:gradFill>
                  <a:gsLst>
                    <a:gs pos="0">
                      <a:srgbClr val="7030A0"/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5400000" scaled="0"/>
                </a:gradFill>
              </a:rPr>
              <a:t>ISKAZNA</a:t>
            </a:r>
            <a:r>
              <a:rPr lang="hr-HR" sz="7200" dirty="0" smtClean="0">
                <a:solidFill>
                  <a:srgbClr val="800080"/>
                </a:solidFill>
              </a:rPr>
              <a:t> </a:t>
            </a:r>
            <a:r>
              <a:rPr lang="hr-HR" sz="7200" dirty="0" smtClean="0">
                <a:ln w="19050">
                  <a:solidFill>
                    <a:schemeClr val="accent1">
                      <a:lumMod val="90000"/>
                      <a:alpha val="78000"/>
                    </a:schemeClr>
                  </a:solidFill>
                  <a:prstDash val="sysDot"/>
                  <a:bevel/>
                </a:ln>
                <a:gradFill>
                  <a:gsLst>
                    <a:gs pos="0">
                      <a:srgbClr val="7030A0"/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5400000" scaled="0"/>
                </a:gradFill>
              </a:rPr>
              <a:t>LOGIKA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hr-HR" smtClean="0"/>
              <a:t>6.) </a:t>
            </a:r>
            <a:r>
              <a:rPr lang="hr-HR" smtClean="0">
                <a:solidFill>
                  <a:schemeClr val="folHlink"/>
                </a:solidFill>
              </a:rPr>
              <a:t>jednak je sudu Q</a:t>
            </a:r>
          </a:p>
          <a:p>
            <a:pPr eaLnBrk="1" hangingPunct="1">
              <a:buFontTx/>
              <a:buNone/>
            </a:pPr>
            <a:r>
              <a:rPr lang="hr-HR" smtClean="0"/>
              <a:t>    primjer: Ulice su mokre.</a:t>
            </a:r>
          </a:p>
        </p:txBody>
      </p:sp>
      <p:graphicFrame>
        <p:nvGraphicFramePr>
          <p:cNvPr id="14363" name="Group 27"/>
          <p:cNvGraphicFramePr>
            <a:graphicFrameLocks noGrp="1"/>
          </p:cNvGraphicFramePr>
          <p:nvPr/>
        </p:nvGraphicFramePr>
        <p:xfrm>
          <a:off x="3995738" y="3141663"/>
          <a:ext cx="647700" cy="2520951"/>
        </p:xfrm>
        <a:graphic>
          <a:graphicData uri="http://schemas.openxmlformats.org/drawingml/2006/table">
            <a:tbl>
              <a:tblPr/>
              <a:tblGrid>
                <a:gridCol w="647700"/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hr-HR" smtClean="0"/>
              <a:t>7.) </a:t>
            </a:r>
            <a:r>
              <a:rPr lang="hr-HR" smtClean="0">
                <a:solidFill>
                  <a:schemeClr val="tx2"/>
                </a:solidFill>
              </a:rPr>
              <a:t>EKVIVALENCIJA 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hr-HR" smtClean="0"/>
              <a:t>  </a:t>
            </a:r>
            <a:r>
              <a:rPr lang="hr-HR" smtClean="0">
                <a:solidFill>
                  <a:srgbClr val="666633"/>
                </a:solidFill>
              </a:rPr>
              <a:t>simbol je:  ↔  ili  ≡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hr-HR" smtClean="0">
                <a:solidFill>
                  <a:srgbClr val="666633"/>
                </a:solidFill>
              </a:rPr>
              <a:t>  primjer: Sve je jednako ništa.</a:t>
            </a:r>
          </a:p>
        </p:txBody>
      </p:sp>
      <p:graphicFrame>
        <p:nvGraphicFramePr>
          <p:cNvPr id="15364" name="Group 4"/>
          <p:cNvGraphicFramePr>
            <a:graphicFrameLocks noGrp="1"/>
          </p:cNvGraphicFramePr>
          <p:nvPr/>
        </p:nvGraphicFramePr>
        <p:xfrm>
          <a:off x="2916238" y="3500438"/>
          <a:ext cx="3192462" cy="2590800"/>
        </p:xfrm>
        <a:graphic>
          <a:graphicData uri="http://schemas.openxmlformats.org/drawingml/2006/table">
            <a:tbl>
              <a:tblPr/>
              <a:tblGrid>
                <a:gridCol w="1063625"/>
                <a:gridCol w="1065212"/>
                <a:gridCol w="1063625"/>
              </a:tblGrid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</a:rPr>
                        <a:t>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r-HR" smtClean="0"/>
              <a:t>8.) </a:t>
            </a:r>
            <a:r>
              <a:rPr lang="hr-HR" smtClean="0">
                <a:solidFill>
                  <a:schemeClr val="hlink"/>
                </a:solidFill>
              </a:rPr>
              <a:t>KONJUNKCIJA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hr-HR" smtClean="0"/>
              <a:t>  </a:t>
            </a:r>
            <a:r>
              <a:rPr lang="hr-HR" smtClean="0">
                <a:solidFill>
                  <a:srgbClr val="FFCC66"/>
                </a:solidFill>
              </a:rPr>
              <a:t>simbol je:  /\ 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hr-HR" smtClean="0">
                <a:solidFill>
                  <a:srgbClr val="FFCC66"/>
                </a:solidFill>
              </a:rPr>
              <a:t>  primjer: Karlo je lijep i dobar.</a:t>
            </a:r>
          </a:p>
        </p:txBody>
      </p:sp>
      <p:graphicFrame>
        <p:nvGraphicFramePr>
          <p:cNvPr id="16388" name="Group 4"/>
          <p:cNvGraphicFramePr>
            <a:graphicFrameLocks noGrp="1"/>
          </p:cNvGraphicFramePr>
          <p:nvPr/>
        </p:nvGraphicFramePr>
        <p:xfrm>
          <a:off x="2916238" y="3500438"/>
          <a:ext cx="3192462" cy="2590800"/>
        </p:xfrm>
        <a:graphic>
          <a:graphicData uri="http://schemas.openxmlformats.org/drawingml/2006/table">
            <a:tbl>
              <a:tblPr/>
              <a:tblGrid>
                <a:gridCol w="1063625"/>
                <a:gridCol w="1065212"/>
                <a:gridCol w="1063625"/>
              </a:tblGrid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</a:rPr>
                        <a:t>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</a:rPr>
                        <a:t>/\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7651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r-HR" smtClean="0"/>
              <a:t>9.) </a:t>
            </a:r>
            <a:r>
              <a:rPr lang="hr-HR" smtClean="0">
                <a:solidFill>
                  <a:srgbClr val="3333FF"/>
                </a:solidFill>
              </a:rPr>
              <a:t>IMKOPATIBILNOST – pojava kad ništa ne funkcionira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hr-HR" smtClean="0"/>
              <a:t>  </a:t>
            </a:r>
            <a:r>
              <a:rPr lang="hr-HR" smtClean="0">
                <a:solidFill>
                  <a:srgbClr val="FFCCFF"/>
                </a:solidFill>
              </a:rPr>
              <a:t>simbol je: │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hr-HR" smtClean="0">
                <a:solidFill>
                  <a:srgbClr val="FFCCFF"/>
                </a:solidFill>
              </a:rPr>
              <a:t>  primjer: </a:t>
            </a:r>
          </a:p>
        </p:txBody>
      </p:sp>
      <p:graphicFrame>
        <p:nvGraphicFramePr>
          <p:cNvPr id="17412" name="Group 4"/>
          <p:cNvGraphicFramePr>
            <a:graphicFrameLocks noGrp="1"/>
          </p:cNvGraphicFramePr>
          <p:nvPr/>
        </p:nvGraphicFramePr>
        <p:xfrm>
          <a:off x="2771775" y="3789363"/>
          <a:ext cx="3192463" cy="2590800"/>
        </p:xfrm>
        <a:graphic>
          <a:graphicData uri="http://schemas.openxmlformats.org/drawingml/2006/table">
            <a:tbl>
              <a:tblPr/>
              <a:tblGrid>
                <a:gridCol w="1063625"/>
                <a:gridCol w="1065213"/>
                <a:gridCol w="1063625"/>
              </a:tblGrid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r-HR" smtClean="0"/>
              <a:t>10.) </a:t>
            </a:r>
            <a:r>
              <a:rPr lang="hr-HR" smtClean="0">
                <a:solidFill>
                  <a:srgbClr val="006699"/>
                </a:solidFill>
              </a:rPr>
              <a:t>ISKLJUČNA DISJUNKCIJA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hr-HR" smtClean="0"/>
              <a:t>   </a:t>
            </a:r>
            <a:r>
              <a:rPr lang="hr-HR" smtClean="0">
                <a:solidFill>
                  <a:srgbClr val="6600FF"/>
                </a:solidFill>
              </a:rPr>
              <a:t>simbol je: V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hr-HR" smtClean="0">
                <a:solidFill>
                  <a:srgbClr val="6600FF"/>
                </a:solidFill>
              </a:rPr>
              <a:t>   primjer: Ili je glup ili pametan.</a:t>
            </a:r>
          </a:p>
        </p:txBody>
      </p:sp>
      <p:graphicFrame>
        <p:nvGraphicFramePr>
          <p:cNvPr id="18436" name="Group 4"/>
          <p:cNvGraphicFramePr>
            <a:graphicFrameLocks noGrp="1"/>
          </p:cNvGraphicFramePr>
          <p:nvPr/>
        </p:nvGraphicFramePr>
        <p:xfrm>
          <a:off x="2700338" y="3357563"/>
          <a:ext cx="3192462" cy="2590800"/>
        </p:xfrm>
        <a:graphic>
          <a:graphicData uri="http://schemas.openxmlformats.org/drawingml/2006/table">
            <a:tbl>
              <a:tblPr/>
              <a:tblGrid>
                <a:gridCol w="1063625"/>
                <a:gridCol w="1065212"/>
                <a:gridCol w="1063625"/>
              </a:tblGrid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hr-HR" smtClean="0"/>
              <a:t>11.) </a:t>
            </a:r>
            <a:r>
              <a:rPr lang="hr-HR" smtClean="0">
                <a:solidFill>
                  <a:srgbClr val="990033"/>
                </a:solidFill>
              </a:rPr>
              <a:t>NEGACIJA Q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hr-HR" smtClean="0"/>
              <a:t>    </a:t>
            </a:r>
            <a:r>
              <a:rPr lang="hr-HR" smtClean="0">
                <a:solidFill>
                  <a:srgbClr val="003366"/>
                </a:solidFill>
              </a:rPr>
              <a:t>simbol  ┐Q</a:t>
            </a:r>
          </a:p>
        </p:txBody>
      </p:sp>
      <p:graphicFrame>
        <p:nvGraphicFramePr>
          <p:cNvPr id="19486" name="Group 30"/>
          <p:cNvGraphicFramePr>
            <a:graphicFrameLocks noGrp="1"/>
          </p:cNvGraphicFramePr>
          <p:nvPr/>
        </p:nvGraphicFramePr>
        <p:xfrm>
          <a:off x="3924300" y="3141663"/>
          <a:ext cx="576263" cy="2753362"/>
        </p:xfrm>
        <a:graphic>
          <a:graphicData uri="http://schemas.openxmlformats.org/drawingml/2006/table">
            <a:tbl>
              <a:tblPr/>
              <a:tblGrid>
                <a:gridCol w="576263"/>
              </a:tblGrid>
              <a:tr h="574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┐Q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Group 27"/>
          <p:cNvGraphicFramePr>
            <a:graphicFrameLocks noGrp="1"/>
          </p:cNvGraphicFramePr>
          <p:nvPr/>
        </p:nvGraphicFramePr>
        <p:xfrm>
          <a:off x="2571750" y="3143250"/>
          <a:ext cx="647700" cy="2714642"/>
        </p:xfrm>
        <a:graphic>
          <a:graphicData uri="http://schemas.openxmlformats.org/drawingml/2006/table">
            <a:tbl>
              <a:tblPr/>
              <a:tblGrid>
                <a:gridCol w="647700"/>
              </a:tblGrid>
              <a:tr h="5419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436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436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436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419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hr-HR" smtClean="0"/>
              <a:t>12.)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hr-HR" smtClean="0"/>
              <a:t>13.) </a:t>
            </a:r>
            <a:r>
              <a:rPr lang="hr-HR" smtClean="0">
                <a:solidFill>
                  <a:srgbClr val="00CC99"/>
                </a:solidFill>
              </a:rPr>
              <a:t>NEGACIJA P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hr-HR" smtClean="0"/>
              <a:t>   </a:t>
            </a:r>
            <a:r>
              <a:rPr lang="hr-HR" smtClean="0">
                <a:solidFill>
                  <a:srgbClr val="FFFF99"/>
                </a:solidFill>
              </a:rPr>
              <a:t>simbol je ┐P</a:t>
            </a:r>
          </a:p>
        </p:txBody>
      </p:sp>
      <p:graphicFrame>
        <p:nvGraphicFramePr>
          <p:cNvPr id="21534" name="Group 30"/>
          <p:cNvGraphicFramePr>
            <a:graphicFrameLocks noGrp="1"/>
          </p:cNvGraphicFramePr>
          <p:nvPr/>
        </p:nvGraphicFramePr>
        <p:xfrm>
          <a:off x="4284663" y="3213100"/>
          <a:ext cx="792162" cy="2983230"/>
        </p:xfrm>
        <a:graphic>
          <a:graphicData uri="http://schemas.openxmlformats.org/drawingml/2006/table">
            <a:tbl>
              <a:tblPr/>
              <a:tblGrid>
                <a:gridCol w="792162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┐P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Group 27"/>
          <p:cNvGraphicFramePr>
            <a:graphicFrameLocks noGrp="1"/>
          </p:cNvGraphicFramePr>
          <p:nvPr/>
        </p:nvGraphicFramePr>
        <p:xfrm>
          <a:off x="2857500" y="3214688"/>
          <a:ext cx="720725" cy="3000397"/>
        </p:xfrm>
        <a:graphic>
          <a:graphicData uri="http://schemas.openxmlformats.org/drawingml/2006/table">
            <a:tbl>
              <a:tblPr/>
              <a:tblGrid>
                <a:gridCol w="720725"/>
              </a:tblGrid>
              <a:tr h="5989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6008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6008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6008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989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hr-HR" smtClean="0"/>
              <a:t>14.) </a:t>
            </a:r>
            <a:r>
              <a:rPr lang="hr-HR" smtClean="0">
                <a:solidFill>
                  <a:srgbClr val="003399"/>
                </a:solidFill>
              </a:rPr>
              <a:t>KONVERZNA  NEIMPLIKACIJA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hr-HR" smtClean="0"/>
              <a:t>    </a:t>
            </a:r>
            <a:r>
              <a:rPr lang="hr-HR" smtClean="0">
                <a:solidFill>
                  <a:srgbClr val="00CC99"/>
                </a:solidFill>
              </a:rPr>
              <a:t>simbol </a:t>
            </a:r>
            <a:r>
              <a:rPr lang="hr-HR" smtClean="0">
                <a:solidFill>
                  <a:srgbClr val="00B050"/>
                </a:solidFill>
              </a:rPr>
              <a:t>je: </a:t>
            </a:r>
            <a:r>
              <a:rPr lang="hr-HR" smtClean="0">
                <a:solidFill>
                  <a:srgbClr val="00B050"/>
                </a:solidFill>
                <a:latin typeface="Arial" charset="0"/>
              </a:rPr>
              <a:t>←</a:t>
            </a:r>
            <a:endParaRPr lang="hr-HR" smtClean="0">
              <a:solidFill>
                <a:srgbClr val="00B050"/>
              </a:solidFill>
            </a:endParaRPr>
          </a:p>
          <a:p>
            <a:pPr eaLnBrk="1" hangingPunct="1">
              <a:buFontTx/>
              <a:buBlip>
                <a:blip r:embed="rId2"/>
              </a:buBlip>
            </a:pPr>
            <a:r>
              <a:rPr lang="hr-HR" smtClean="0">
                <a:solidFill>
                  <a:srgbClr val="00CC99"/>
                </a:solidFill>
              </a:rPr>
              <a:t>    primjer: Ukoliko će kiša padati, nećemo ići na kupanje.</a:t>
            </a:r>
          </a:p>
        </p:txBody>
      </p:sp>
      <p:graphicFrame>
        <p:nvGraphicFramePr>
          <p:cNvPr id="22532" name="Group 4"/>
          <p:cNvGraphicFramePr>
            <a:graphicFrameLocks noGrp="1"/>
          </p:cNvGraphicFramePr>
          <p:nvPr/>
        </p:nvGraphicFramePr>
        <p:xfrm>
          <a:off x="3071813" y="3929063"/>
          <a:ext cx="3192462" cy="2590800"/>
        </p:xfrm>
        <a:graphic>
          <a:graphicData uri="http://schemas.openxmlformats.org/drawingml/2006/table">
            <a:tbl>
              <a:tblPr/>
              <a:tblGrid>
                <a:gridCol w="1063625"/>
                <a:gridCol w="1065212"/>
                <a:gridCol w="1063625"/>
              </a:tblGrid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9485" name="Straight Connector 6"/>
          <p:cNvCxnSpPr>
            <a:cxnSpLocks noChangeShapeType="1"/>
          </p:cNvCxnSpPr>
          <p:nvPr/>
        </p:nvCxnSpPr>
        <p:spPr bwMode="auto">
          <a:xfrm rot="5400000" flipH="1" flipV="1">
            <a:off x="4214813" y="3857625"/>
            <a:ext cx="214312" cy="71438"/>
          </a:xfrm>
          <a:prstGeom prst="line">
            <a:avLst/>
          </a:prstGeom>
          <a:noFill/>
          <a:ln w="12700" algn="ctr">
            <a:solidFill>
              <a:srgbClr val="00330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r-HR" smtClean="0"/>
              <a:t>15.) </a:t>
            </a:r>
            <a:r>
              <a:rPr lang="hr-HR" smtClean="0">
                <a:solidFill>
                  <a:srgbClr val="FF0000"/>
                </a:solidFill>
              </a:rPr>
              <a:t>BINEGACIJA</a:t>
            </a:r>
          </a:p>
          <a:p>
            <a:pPr eaLnBrk="1" hangingPunct="1">
              <a:buFontTx/>
              <a:buChar char="o"/>
            </a:pPr>
            <a:r>
              <a:rPr lang="hr-HR" smtClean="0"/>
              <a:t>    </a:t>
            </a:r>
            <a:r>
              <a:rPr lang="hr-HR" smtClean="0">
                <a:solidFill>
                  <a:schemeClr val="bg2"/>
                </a:solidFill>
              </a:rPr>
              <a:t>simbol je:  ↓</a:t>
            </a:r>
          </a:p>
          <a:p>
            <a:pPr eaLnBrk="1" hangingPunct="1">
              <a:buFontTx/>
              <a:buChar char="o"/>
            </a:pPr>
            <a:r>
              <a:rPr lang="hr-HR" smtClean="0">
                <a:solidFill>
                  <a:schemeClr val="bg2"/>
                </a:solidFill>
              </a:rPr>
              <a:t>    primjer: Niti je marljiv, niti je pametan.</a:t>
            </a:r>
          </a:p>
        </p:txBody>
      </p:sp>
      <p:graphicFrame>
        <p:nvGraphicFramePr>
          <p:cNvPr id="23556" name="Group 4"/>
          <p:cNvGraphicFramePr>
            <a:graphicFrameLocks noGrp="1"/>
          </p:cNvGraphicFramePr>
          <p:nvPr/>
        </p:nvGraphicFramePr>
        <p:xfrm>
          <a:off x="2843213" y="3429000"/>
          <a:ext cx="3192462" cy="2590800"/>
        </p:xfrm>
        <a:graphic>
          <a:graphicData uri="http://schemas.openxmlformats.org/drawingml/2006/table">
            <a:tbl>
              <a:tblPr/>
              <a:tblGrid>
                <a:gridCol w="1063625"/>
                <a:gridCol w="1065212"/>
                <a:gridCol w="1063625"/>
              </a:tblGrid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>
                <a:solidFill>
                  <a:srgbClr val="99CCFF"/>
                </a:solidFill>
              </a:rPr>
              <a:t>ŠTO JE ISKAZNA LOGIKA??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hr-HR" smtClean="0">
                <a:solidFill>
                  <a:schemeClr val="folHlink"/>
                </a:solidFill>
                <a:sym typeface="Wingdings" pitchFamily="2" charset="2"/>
              </a:rPr>
              <a:t></a:t>
            </a:r>
            <a:r>
              <a:rPr lang="hr-HR" smtClean="0"/>
              <a:t> </a:t>
            </a:r>
            <a:r>
              <a:rPr lang="hr-HR" smtClean="0">
                <a:solidFill>
                  <a:schemeClr val="folHlink"/>
                </a:solidFill>
              </a:rPr>
              <a:t>simbolička forma u logici koja odražava neko stanje stvari</a:t>
            </a:r>
          </a:p>
          <a:p>
            <a:pPr eaLnBrk="1" hangingPunct="1">
              <a:buFontTx/>
              <a:buNone/>
            </a:pPr>
            <a:r>
              <a:rPr lang="hr-HR" smtClean="0">
                <a:solidFill>
                  <a:schemeClr val="folHlink"/>
                </a:solidFill>
              </a:rPr>
              <a:t>- dio elementarne logike u kojem se svi iskazi grade od jednostavnih, dalje nedjeljivih iskaza</a:t>
            </a:r>
          </a:p>
          <a:p>
            <a:pPr eaLnBrk="1" hangingPunct="1">
              <a:buFontTx/>
              <a:buNone/>
            </a:pPr>
            <a:r>
              <a:rPr lang="hr-HR" smtClean="0">
                <a:solidFill>
                  <a:schemeClr val="folHlink"/>
                </a:solidFill>
              </a:rPr>
              <a:t>- u zaključivanju bitna je dosljednost</a:t>
            </a:r>
          </a:p>
        </p:txBody>
      </p:sp>
      <p:pic>
        <p:nvPicPr>
          <p:cNvPr id="3076" name="Picture 3" descr="smajlic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38" y="4786313"/>
            <a:ext cx="2286000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080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333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r-HR" smtClean="0">
                <a:solidFill>
                  <a:srgbClr val="FFFF99"/>
                </a:solidFill>
              </a:rPr>
              <a:t>16.) KONTADIKCIJA (PROTUSLOVLJE) – </a:t>
            </a:r>
          </a:p>
          <a:p>
            <a:pPr eaLnBrk="1" hangingPunct="1">
              <a:buFontTx/>
              <a:buNone/>
            </a:pPr>
            <a:r>
              <a:rPr lang="hr-HR" smtClean="0">
                <a:solidFill>
                  <a:srgbClr val="FFFF99"/>
                </a:solidFill>
              </a:rPr>
              <a:t>      iskaz je neistinit bez obzira na situaciju</a:t>
            </a:r>
            <a:r>
              <a:rPr lang="hr-HR" smtClean="0"/>
              <a:t> 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hr-HR" smtClean="0"/>
              <a:t>   </a:t>
            </a:r>
            <a:r>
              <a:rPr lang="hr-HR" smtClean="0">
                <a:solidFill>
                  <a:srgbClr val="CCFFFF"/>
                </a:solidFill>
              </a:rPr>
              <a:t>simbol je:  ┴ 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hr-HR" smtClean="0">
                <a:solidFill>
                  <a:srgbClr val="CCFFFF"/>
                </a:solidFill>
              </a:rPr>
              <a:t>   primjer: Nikada ne može padati kiša i ulice ne mogu biti mokre.</a:t>
            </a:r>
          </a:p>
        </p:txBody>
      </p:sp>
      <p:graphicFrame>
        <p:nvGraphicFramePr>
          <p:cNvPr id="24580" name="Group 4"/>
          <p:cNvGraphicFramePr>
            <a:graphicFrameLocks noGrp="1"/>
          </p:cNvGraphicFramePr>
          <p:nvPr/>
        </p:nvGraphicFramePr>
        <p:xfrm>
          <a:off x="2843213" y="3429000"/>
          <a:ext cx="3192462" cy="2590800"/>
        </p:xfrm>
        <a:graphic>
          <a:graphicData uri="http://schemas.openxmlformats.org/drawingml/2006/table">
            <a:tbl>
              <a:tblPr/>
              <a:tblGrid>
                <a:gridCol w="1063625"/>
                <a:gridCol w="1065212"/>
                <a:gridCol w="1063625"/>
              </a:tblGrid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FF"/>
                          </a:solidFill>
                          <a:effectLst/>
                          <a:latin typeface="Arial" charset="0"/>
                        </a:rPr>
                        <a:t> 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pic>
        <p:nvPicPr>
          <p:cNvPr id="21533" name="Picture 3" descr="smil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218118">
            <a:off x="6816725" y="4953000"/>
            <a:ext cx="2032000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285720" y="274638"/>
          <a:ext cx="8401080" cy="6369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eaLnBrk="1" hangingPunct="1"/>
            <a:r>
              <a:rPr lang="hr-HR" smtClean="0">
                <a:solidFill>
                  <a:srgbClr val="6600FF"/>
                </a:solidFill>
              </a:rPr>
              <a:t>dvije ili više premisa su istinite, a zaglavak neistinit ili obratno</a:t>
            </a:r>
          </a:p>
          <a:p>
            <a:pPr eaLnBrk="1" hangingPunct="1"/>
            <a:r>
              <a:rPr lang="hr-HR" smtClean="0">
                <a:solidFill>
                  <a:schemeClr val="hlink"/>
                </a:solidFill>
              </a:rPr>
              <a:t>npr:</a:t>
            </a:r>
            <a:r>
              <a:rPr lang="hr-HR" smtClean="0"/>
              <a:t> </a:t>
            </a:r>
          </a:p>
          <a:p>
            <a:pPr eaLnBrk="1" hangingPunct="1">
              <a:buFontTx/>
              <a:buNone/>
            </a:pPr>
            <a:r>
              <a:rPr lang="hr-HR" smtClean="0"/>
              <a:t>   </a:t>
            </a:r>
          </a:p>
          <a:p>
            <a:pPr eaLnBrk="1" hangingPunct="1">
              <a:buFontTx/>
              <a:buNone/>
            </a:pPr>
            <a:r>
              <a:rPr lang="hr-HR" sz="2800" smtClean="0">
                <a:solidFill>
                  <a:srgbClr val="CC6600"/>
                </a:solidFill>
              </a:rPr>
              <a:t>Ako Zdenka voli matematiku, Nevenka voli logiku.</a:t>
            </a:r>
          </a:p>
          <a:p>
            <a:pPr eaLnBrk="1" hangingPunct="1">
              <a:buFontTx/>
              <a:buNone/>
            </a:pPr>
            <a:r>
              <a:rPr lang="hr-HR" sz="2800" smtClean="0">
                <a:solidFill>
                  <a:srgbClr val="CC6600"/>
                </a:solidFill>
              </a:rPr>
              <a:t>Nije tako da Zdenka voli matematiku ili Nevenka voli logiku.</a:t>
            </a:r>
          </a:p>
          <a:p>
            <a:pPr eaLnBrk="1" hangingPunct="1">
              <a:buFontTx/>
              <a:buNone/>
            </a:pPr>
            <a:r>
              <a:rPr lang="hr-HR" sz="2800" smtClean="0">
                <a:solidFill>
                  <a:srgbClr val="00CC00"/>
                </a:solidFill>
              </a:rPr>
              <a:t>Nevenka voli logiku.</a:t>
            </a:r>
          </a:p>
          <a:p>
            <a:pPr eaLnBrk="1" hangingPunct="1">
              <a:buFontTx/>
              <a:buNone/>
            </a:pPr>
            <a:endParaRPr lang="hr-HR" sz="2800" smtClean="0">
              <a:solidFill>
                <a:srgbClr val="00CC00"/>
              </a:solidFill>
            </a:endParaRPr>
          </a:p>
          <a:p>
            <a:pPr eaLnBrk="1" hangingPunct="1">
              <a:buFontTx/>
              <a:buChar char="-"/>
            </a:pPr>
            <a:r>
              <a:rPr lang="hr-HR" sz="1800" smtClean="0">
                <a:solidFill>
                  <a:schemeClr val="hlink"/>
                </a:solidFill>
              </a:rPr>
              <a:t>narančasto su PREMISE</a:t>
            </a:r>
          </a:p>
          <a:p>
            <a:pPr eaLnBrk="1" hangingPunct="1">
              <a:buFontTx/>
              <a:buChar char="-"/>
            </a:pPr>
            <a:r>
              <a:rPr lang="hr-HR" sz="1800" smtClean="0">
                <a:solidFill>
                  <a:schemeClr val="hlink"/>
                </a:solidFill>
              </a:rPr>
              <a:t>zeleno je ZAGLAVAK ili ZAKLJUČAK</a:t>
            </a:r>
          </a:p>
        </p:txBody>
      </p:sp>
      <p:sp>
        <p:nvSpPr>
          <p:cNvPr id="23555" name="Line 4"/>
          <p:cNvSpPr>
            <a:spLocks noChangeShapeType="1"/>
          </p:cNvSpPr>
          <p:nvPr/>
        </p:nvSpPr>
        <p:spPr bwMode="auto">
          <a:xfrm>
            <a:off x="395288" y="4149725"/>
            <a:ext cx="8424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pic>
        <p:nvPicPr>
          <p:cNvPr id="23556" name="Picture 3" descr="!cid_A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4540250"/>
            <a:ext cx="1500187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99"/>
            </a:gs>
            <a:gs pos="100000">
              <a:srgbClr val="002F4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91513" cy="6264275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hr-HR" smtClean="0">
                <a:solidFill>
                  <a:srgbClr val="080808"/>
                </a:solidFill>
              </a:rPr>
              <a:t>sada ćemo prikazati protuprimjer:</a:t>
            </a:r>
          </a:p>
          <a:p>
            <a:pPr eaLnBrk="1" hangingPunct="1">
              <a:buFontTx/>
              <a:buNone/>
            </a:pPr>
            <a:r>
              <a:rPr lang="hr-HR" smtClean="0">
                <a:solidFill>
                  <a:srgbClr val="080808"/>
                </a:solidFill>
              </a:rPr>
              <a:t> </a:t>
            </a:r>
            <a:r>
              <a:rPr lang="hr-HR" sz="2400" smtClean="0">
                <a:solidFill>
                  <a:schemeClr val="folHlink"/>
                </a:solidFill>
              </a:rPr>
              <a:t>A – Zdenka voli matematiku</a:t>
            </a:r>
          </a:p>
          <a:p>
            <a:pPr eaLnBrk="1" hangingPunct="1">
              <a:buFontTx/>
              <a:buNone/>
            </a:pPr>
            <a:r>
              <a:rPr lang="hr-HR" sz="2400" smtClean="0">
                <a:solidFill>
                  <a:schemeClr val="folHlink"/>
                </a:solidFill>
              </a:rPr>
              <a:t> B – Nevenka voli logiku</a:t>
            </a:r>
          </a:p>
          <a:p>
            <a:pPr eaLnBrk="1" hangingPunct="1">
              <a:buFontTx/>
              <a:buNone/>
            </a:pPr>
            <a:endParaRPr lang="hr-HR" sz="2400" smtClean="0">
              <a:solidFill>
                <a:schemeClr val="folHlink"/>
              </a:solidFill>
            </a:endParaRPr>
          </a:p>
          <a:p>
            <a:pPr eaLnBrk="1" hangingPunct="1">
              <a:buFontTx/>
              <a:buNone/>
            </a:pPr>
            <a:endParaRPr lang="hr-HR" smtClean="0">
              <a:solidFill>
                <a:srgbClr val="080808"/>
              </a:solidFill>
            </a:endParaRPr>
          </a:p>
          <a:p>
            <a:pPr eaLnBrk="1" hangingPunct="1">
              <a:buFontTx/>
              <a:buNone/>
            </a:pPr>
            <a:endParaRPr lang="hr-HR" smtClean="0">
              <a:solidFill>
                <a:srgbClr val="080808"/>
              </a:solidFill>
            </a:endParaRPr>
          </a:p>
          <a:p>
            <a:pPr eaLnBrk="1" hangingPunct="1">
              <a:buFontTx/>
              <a:buNone/>
            </a:pPr>
            <a:endParaRPr lang="hr-HR" smtClean="0">
              <a:solidFill>
                <a:srgbClr val="080808"/>
              </a:solidFill>
            </a:endParaRPr>
          </a:p>
          <a:p>
            <a:pPr eaLnBrk="1" hangingPunct="1">
              <a:buFontTx/>
              <a:buNone/>
            </a:pPr>
            <a:endParaRPr lang="hr-HR" smtClean="0">
              <a:solidFill>
                <a:srgbClr val="080808"/>
              </a:solidFill>
            </a:endParaRPr>
          </a:p>
          <a:p>
            <a:pPr eaLnBrk="1" hangingPunct="1">
              <a:buFontTx/>
              <a:buNone/>
            </a:pPr>
            <a:endParaRPr lang="hr-HR" smtClean="0">
              <a:solidFill>
                <a:srgbClr val="080808"/>
              </a:solidFill>
            </a:endParaRPr>
          </a:p>
          <a:p>
            <a:pPr eaLnBrk="1" hangingPunct="1">
              <a:buFontTx/>
              <a:buNone/>
            </a:pPr>
            <a:r>
              <a:rPr lang="hr-HR" smtClean="0">
                <a:solidFill>
                  <a:schemeClr val="bg1"/>
                </a:solidFill>
              </a:rPr>
              <a:t>- vidimo da je zaključak neistinit ili nevaljan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43063" y="2714625"/>
          <a:ext cx="5357852" cy="187453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06549"/>
                <a:gridCol w="707641"/>
                <a:gridCol w="707641"/>
                <a:gridCol w="606549"/>
                <a:gridCol w="707641"/>
                <a:gridCol w="707641"/>
                <a:gridCol w="707641"/>
                <a:gridCol w="606549"/>
              </a:tblGrid>
              <a:tr h="357192">
                <a:tc gridSpan="3">
                  <a:txBody>
                    <a:bodyPr/>
                    <a:lstStyle/>
                    <a:p>
                      <a:r>
                        <a:rPr lang="hr-HR" dirty="0" smtClean="0"/>
                        <a:t>A         </a:t>
                      </a: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Arial" charset="0"/>
                        </a:rPr>
                        <a:t>→      </a:t>
                      </a:r>
                      <a:r>
                        <a:rPr lang="hr-HR" dirty="0" smtClean="0"/>
                        <a:t>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Arial" charset="0"/>
                        </a:rPr>
                        <a:t>┐        </a:t>
                      </a:r>
                      <a:r>
                        <a:rPr lang="hr-HR" dirty="0" smtClean="0"/>
                        <a:t>(A</a:t>
                      </a:r>
                      <a:r>
                        <a:rPr lang="hr-HR" baseline="0" dirty="0" smtClean="0"/>
                        <a:t>        </a:t>
                      </a:r>
                      <a:r>
                        <a:rPr lang="hr-HR" dirty="0" smtClean="0"/>
                        <a:t>V</a:t>
                      </a:r>
                      <a:r>
                        <a:rPr lang="hr-HR" baseline="0" dirty="0" smtClean="0"/>
                        <a:t>        </a:t>
                      </a:r>
                      <a:r>
                        <a:rPr lang="hr-HR" dirty="0" smtClean="0"/>
                        <a:t>B)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22">
                <a:tc>
                  <a:txBody>
                    <a:bodyPr/>
                    <a:lstStyle/>
                    <a:p>
                      <a:r>
                        <a:rPr lang="hr-HR" dirty="0" smtClean="0"/>
                        <a:t>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90">
                <a:tc>
                  <a:txBody>
                    <a:bodyPr/>
                    <a:lstStyle/>
                    <a:p>
                      <a:r>
                        <a:rPr lang="hr-HR" dirty="0" smtClean="0"/>
                        <a:t>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hr-HR" dirty="0" smtClean="0"/>
                        <a:t>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20">
                <a:tc>
                  <a:txBody>
                    <a:bodyPr/>
                    <a:lstStyle/>
                    <a:p>
                      <a:r>
                        <a:rPr lang="hr-HR" dirty="0" smtClean="0"/>
                        <a:t>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rgbClr val="FF00FF"/>
                          </a:solidFill>
                        </a:rPr>
                        <a:t>I</a:t>
                      </a:r>
                      <a:endParaRPr lang="en-US" b="1" dirty="0">
                        <a:solidFill>
                          <a:srgbClr val="FF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rgbClr val="FF00FF"/>
                          </a:solidFill>
                        </a:rPr>
                        <a:t>I</a:t>
                      </a:r>
                      <a:endParaRPr lang="en-US" b="1" dirty="0">
                        <a:solidFill>
                          <a:srgbClr val="FF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rgbClr val="FF00FF"/>
                          </a:solidFill>
                        </a:rPr>
                        <a:t>N</a:t>
                      </a:r>
                      <a:endParaRPr lang="en-US" b="1" dirty="0">
                        <a:solidFill>
                          <a:srgbClr val="FF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4630" name="Picture 7" descr="alien dancing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75" y="1143000"/>
            <a:ext cx="1285875" cy="488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hr-HR" smtClean="0"/>
              <a:t> </a:t>
            </a:r>
            <a:r>
              <a:rPr lang="hr-HR" smtClean="0">
                <a:solidFill>
                  <a:srgbClr val="3366FF"/>
                </a:solidFill>
              </a:rPr>
              <a:t>- glavne funkcije su:</a:t>
            </a:r>
            <a:r>
              <a:rPr lang="hr-HR" smtClean="0"/>
              <a:t> </a:t>
            </a:r>
          </a:p>
          <a:p>
            <a:pPr eaLnBrk="1" hangingPunct="1">
              <a:buFontTx/>
              <a:buNone/>
            </a:pPr>
            <a:r>
              <a:rPr lang="hr-HR" smtClean="0"/>
              <a:t>           </a:t>
            </a:r>
            <a:r>
              <a:rPr lang="hr-HR" smtClean="0">
                <a:solidFill>
                  <a:srgbClr val="A50021"/>
                </a:solidFill>
              </a:rPr>
              <a:t>disjunkcija, konjunkcija, implikacija, </a:t>
            </a:r>
          </a:p>
          <a:p>
            <a:pPr eaLnBrk="1" hangingPunct="1">
              <a:buFontTx/>
              <a:buNone/>
            </a:pPr>
            <a:r>
              <a:rPr lang="hr-HR" smtClean="0">
                <a:solidFill>
                  <a:srgbClr val="A50021"/>
                </a:solidFill>
              </a:rPr>
              <a:t>           ekvivalencija, negacija i kontradikcija</a:t>
            </a:r>
          </a:p>
          <a:p>
            <a:pPr eaLnBrk="1" hangingPunct="1">
              <a:buFontTx/>
              <a:buNone/>
            </a:pPr>
            <a:r>
              <a:rPr lang="hr-HR" smtClean="0"/>
              <a:t> </a:t>
            </a:r>
            <a:r>
              <a:rPr lang="hr-HR" smtClean="0">
                <a:solidFill>
                  <a:srgbClr val="3366FF"/>
                </a:solidFill>
              </a:rPr>
              <a:t>- ostale funkcije izvodimo iz njih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42" name="Group 1198"/>
          <p:cNvGraphicFramePr>
            <a:graphicFrameLocks noGrp="1"/>
          </p:cNvGraphicFramePr>
          <p:nvPr/>
        </p:nvGraphicFramePr>
        <p:xfrm>
          <a:off x="428625" y="1857375"/>
          <a:ext cx="8353425" cy="2233614"/>
        </p:xfrm>
        <a:graphic>
          <a:graphicData uri="http://schemas.openxmlformats.org/drawingml/2006/table">
            <a:tbl>
              <a:tblPr/>
              <a:tblGrid>
                <a:gridCol w="463550"/>
                <a:gridCol w="463550"/>
                <a:gridCol w="465137"/>
                <a:gridCol w="463550"/>
                <a:gridCol w="465138"/>
                <a:gridCol w="463550"/>
                <a:gridCol w="465137"/>
                <a:gridCol w="463550"/>
                <a:gridCol w="463550"/>
                <a:gridCol w="463550"/>
                <a:gridCol w="463550"/>
                <a:gridCol w="465138"/>
                <a:gridCol w="463550"/>
                <a:gridCol w="465137"/>
                <a:gridCol w="463550"/>
                <a:gridCol w="465138"/>
                <a:gridCol w="463550"/>
                <a:gridCol w="463550"/>
              </a:tblGrid>
              <a:tr h="4460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A7E0"/>
                    </a:solidFill>
                  </a:tcPr>
                </a:tc>
              </a:tr>
            </a:tbl>
          </a:graphicData>
        </a:graphic>
      </p:graphicFrame>
      <p:sp>
        <p:nvSpPr>
          <p:cNvPr id="5244" name="Rectangle 119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4000" smtClean="0">
                <a:solidFill>
                  <a:srgbClr val="003300"/>
                </a:solidFill>
              </a:rPr>
              <a:t>TABLICA ISTINITOSNIH VRIJEDNOSTI:</a:t>
            </a:r>
          </a:p>
        </p:txBody>
      </p:sp>
      <p:pic>
        <p:nvPicPr>
          <p:cNvPr id="5245" name="Picture 3" descr="direktor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3" y="4500563"/>
            <a:ext cx="2214562" cy="219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loud 5"/>
          <p:cNvSpPr/>
          <p:nvPr/>
        </p:nvSpPr>
        <p:spPr bwMode="auto">
          <a:xfrm>
            <a:off x="3143250" y="4143375"/>
            <a:ext cx="2000250" cy="857250"/>
          </a:xfrm>
          <a:prstGeom prst="cloud">
            <a:avLst/>
          </a:prstGeom>
          <a:solidFill>
            <a:schemeClr val="bg1"/>
          </a:solidFill>
          <a:ln w="28575" cap="flat" cmpd="sng" algn="ctr">
            <a:solidFill>
              <a:srgbClr val="00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accent4">
                    <a:lumMod val="75000"/>
                  </a:schemeClr>
                </a:solidFill>
              </a:rPr>
              <a:t>???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247" name="Oval 6"/>
          <p:cNvSpPr>
            <a:spLocks noChangeArrowheads="1"/>
          </p:cNvSpPr>
          <p:nvPr/>
        </p:nvSpPr>
        <p:spPr bwMode="auto">
          <a:xfrm>
            <a:off x="3286125" y="4929188"/>
            <a:ext cx="142875" cy="142875"/>
          </a:xfrm>
          <a:prstGeom prst="ellipse">
            <a:avLst/>
          </a:prstGeom>
          <a:solidFill>
            <a:schemeClr val="bg1"/>
          </a:solidFill>
          <a:ln w="28575" algn="ctr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48" name="Oval 7"/>
          <p:cNvSpPr>
            <a:spLocks noChangeArrowheads="1"/>
          </p:cNvSpPr>
          <p:nvPr/>
        </p:nvSpPr>
        <p:spPr bwMode="auto">
          <a:xfrm>
            <a:off x="3071813" y="5072063"/>
            <a:ext cx="142875" cy="142875"/>
          </a:xfrm>
          <a:prstGeom prst="ellipse">
            <a:avLst/>
          </a:prstGeom>
          <a:solidFill>
            <a:schemeClr val="bg1"/>
          </a:solidFill>
          <a:ln w="28575" algn="ctr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76250"/>
            <a:ext cx="8229600" cy="6048375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hr-HR" smtClean="0"/>
              <a:t>1.) </a:t>
            </a:r>
            <a:r>
              <a:rPr lang="hr-HR" smtClean="0">
                <a:solidFill>
                  <a:srgbClr val="F7A7E0"/>
                </a:solidFill>
              </a:rPr>
              <a:t>TAUTOLOGIJA </a:t>
            </a:r>
            <a:r>
              <a:rPr lang="hr-HR" smtClean="0">
                <a:solidFill>
                  <a:schemeClr val="hlink"/>
                </a:solidFill>
              </a:rPr>
              <a:t>– iskaz je istinit bez obzira na situaciju</a:t>
            </a:r>
          </a:p>
          <a:p>
            <a:pPr marL="609600" indent="-609600" eaLnBrk="1" hangingPunct="1">
              <a:buFontTx/>
              <a:buBlip>
                <a:blip r:embed="rId2"/>
              </a:buBlip>
            </a:pPr>
            <a:r>
              <a:rPr lang="hr-HR" smtClean="0">
                <a:solidFill>
                  <a:schemeClr val="hlink"/>
                </a:solidFill>
              </a:rPr>
              <a:t>simbol je: T</a:t>
            </a:r>
          </a:p>
          <a:p>
            <a:pPr marL="609600" indent="-609600" eaLnBrk="1" hangingPunct="1">
              <a:buFontTx/>
              <a:buBlip>
                <a:blip r:embed="rId2"/>
              </a:buBlip>
            </a:pPr>
            <a:r>
              <a:rPr lang="hr-HR" smtClean="0">
                <a:solidFill>
                  <a:schemeClr val="hlink"/>
                </a:solidFill>
              </a:rPr>
              <a:t>primjer: Uvijek kad će kiša padati, ulice će biti mokre. </a:t>
            </a:r>
          </a:p>
        </p:txBody>
      </p:sp>
      <p:graphicFrame>
        <p:nvGraphicFramePr>
          <p:cNvPr id="5155" name="Group 35"/>
          <p:cNvGraphicFramePr>
            <a:graphicFrameLocks noGrp="1"/>
          </p:cNvGraphicFramePr>
          <p:nvPr/>
        </p:nvGraphicFramePr>
        <p:xfrm>
          <a:off x="2916238" y="3500438"/>
          <a:ext cx="3192462" cy="2590800"/>
        </p:xfrm>
        <a:graphic>
          <a:graphicData uri="http://schemas.openxmlformats.org/drawingml/2006/table">
            <a:tbl>
              <a:tblPr/>
              <a:tblGrid>
                <a:gridCol w="1063625"/>
                <a:gridCol w="1065212"/>
                <a:gridCol w="1063625"/>
              </a:tblGrid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P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20161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r-HR" smtClean="0"/>
              <a:t>2.) </a:t>
            </a:r>
            <a:r>
              <a:rPr lang="hr-HR" smtClean="0">
                <a:solidFill>
                  <a:srgbClr val="CCCC00"/>
                </a:solidFill>
              </a:rPr>
              <a:t>UKLJUČNA DISJUNKCIJA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hr-HR" smtClean="0">
                <a:solidFill>
                  <a:srgbClr val="3366FF"/>
                </a:solidFill>
              </a:rPr>
              <a:t>simbol je: V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hr-HR" smtClean="0">
                <a:solidFill>
                  <a:srgbClr val="3366FF"/>
                </a:solidFill>
              </a:rPr>
              <a:t>primjer: Ivan je pametan ili marljiv.</a:t>
            </a:r>
          </a:p>
        </p:txBody>
      </p:sp>
      <p:graphicFrame>
        <p:nvGraphicFramePr>
          <p:cNvPr id="10245" name="Group 5"/>
          <p:cNvGraphicFramePr>
            <a:graphicFrameLocks noGrp="1"/>
          </p:cNvGraphicFramePr>
          <p:nvPr/>
        </p:nvGraphicFramePr>
        <p:xfrm>
          <a:off x="2916238" y="3500438"/>
          <a:ext cx="3192462" cy="2590800"/>
        </p:xfrm>
        <a:graphic>
          <a:graphicData uri="http://schemas.openxmlformats.org/drawingml/2006/table">
            <a:tbl>
              <a:tblPr/>
              <a:tblGrid>
                <a:gridCol w="1063625"/>
                <a:gridCol w="1065212"/>
                <a:gridCol w="1063625"/>
              </a:tblGrid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Arial" charset="0"/>
                        </a:rPr>
                        <a:t>P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Arial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18732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r-HR" smtClean="0"/>
              <a:t>3.) </a:t>
            </a:r>
            <a:r>
              <a:rPr lang="hr-HR" smtClean="0">
                <a:solidFill>
                  <a:srgbClr val="666633"/>
                </a:solidFill>
              </a:rPr>
              <a:t>KONVERZNA IMPLIKACIJA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hr-HR" smtClean="0"/>
              <a:t> simbol je:  ←  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hr-HR" smtClean="0"/>
              <a:t> primjer: Ulice su mokre, ako kiša pada.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smtClean="0"/>
          </a:p>
        </p:txBody>
      </p:sp>
      <p:graphicFrame>
        <p:nvGraphicFramePr>
          <p:cNvPr id="11269" name="Group 5"/>
          <p:cNvGraphicFramePr>
            <a:graphicFrameLocks noGrp="1"/>
          </p:cNvGraphicFramePr>
          <p:nvPr/>
        </p:nvGraphicFramePr>
        <p:xfrm>
          <a:off x="2916238" y="3213100"/>
          <a:ext cx="3192462" cy="2590800"/>
        </p:xfrm>
        <a:graphic>
          <a:graphicData uri="http://schemas.openxmlformats.org/drawingml/2006/table">
            <a:tbl>
              <a:tblPr/>
              <a:tblGrid>
                <a:gridCol w="1063625"/>
                <a:gridCol w="1065212"/>
                <a:gridCol w="1063625"/>
              </a:tblGrid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hr-HR" smtClean="0"/>
              <a:t>4.) </a:t>
            </a:r>
            <a:r>
              <a:rPr lang="hr-HR" smtClean="0">
                <a:solidFill>
                  <a:srgbClr val="800080"/>
                </a:solidFill>
              </a:rPr>
              <a:t>jednak je sudu P</a:t>
            </a:r>
          </a:p>
          <a:p>
            <a:pPr eaLnBrk="1" hangingPunct="1">
              <a:buFontTx/>
              <a:buNone/>
            </a:pPr>
            <a:r>
              <a:rPr lang="hr-HR" smtClean="0"/>
              <a:t>    primjer: Kiša pada.</a:t>
            </a:r>
          </a:p>
        </p:txBody>
      </p:sp>
      <p:graphicFrame>
        <p:nvGraphicFramePr>
          <p:cNvPr id="12315" name="Group 27"/>
          <p:cNvGraphicFramePr>
            <a:graphicFrameLocks noGrp="1"/>
          </p:cNvGraphicFramePr>
          <p:nvPr/>
        </p:nvGraphicFramePr>
        <p:xfrm>
          <a:off x="3851275" y="3213100"/>
          <a:ext cx="720725" cy="2520951"/>
        </p:xfrm>
        <a:graphic>
          <a:graphicData uri="http://schemas.openxmlformats.org/drawingml/2006/table">
            <a:tbl>
              <a:tblPr/>
              <a:tblGrid>
                <a:gridCol w="720725"/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pic>
        <p:nvPicPr>
          <p:cNvPr id="9234" name="Picture 3" descr="smil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83141">
            <a:off x="5991225" y="938213"/>
            <a:ext cx="2460625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3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r-HR" smtClean="0"/>
              <a:t>5.) </a:t>
            </a:r>
            <a:r>
              <a:rPr lang="hr-HR" smtClean="0">
                <a:solidFill>
                  <a:srgbClr val="FF5050"/>
                </a:solidFill>
              </a:rPr>
              <a:t>IMPLIKACIJA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hr-HR" smtClean="0"/>
              <a:t> </a:t>
            </a:r>
            <a:r>
              <a:rPr lang="hr-HR" smtClean="0">
                <a:solidFill>
                  <a:schemeClr val="accent1"/>
                </a:solidFill>
              </a:rPr>
              <a:t>simbol je:  →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hr-HR" smtClean="0">
                <a:solidFill>
                  <a:schemeClr val="accent1"/>
                </a:solidFill>
              </a:rPr>
              <a:t> primjer: Ako Pero voli povrće, onda voli 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mtClean="0">
                <a:solidFill>
                  <a:schemeClr val="accent1"/>
                </a:solidFill>
              </a:rPr>
              <a:t>             češnjak. </a:t>
            </a:r>
          </a:p>
        </p:txBody>
      </p:sp>
      <p:graphicFrame>
        <p:nvGraphicFramePr>
          <p:cNvPr id="13343" name="Group 31"/>
          <p:cNvGraphicFramePr>
            <a:graphicFrameLocks noGrp="1"/>
          </p:cNvGraphicFramePr>
          <p:nvPr/>
        </p:nvGraphicFramePr>
        <p:xfrm>
          <a:off x="2916238" y="3500438"/>
          <a:ext cx="3192462" cy="2590800"/>
        </p:xfrm>
        <a:graphic>
          <a:graphicData uri="http://schemas.openxmlformats.org/drawingml/2006/table">
            <a:tbl>
              <a:tblPr/>
              <a:tblGrid>
                <a:gridCol w="1063625"/>
                <a:gridCol w="1065212"/>
                <a:gridCol w="1063625"/>
              </a:tblGrid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8575" cap="flat" cmpd="sng" algn="ctr">
          <a:solidFill>
            <a:srgbClr val="0033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8575" cap="flat" cmpd="sng" algn="ctr">
          <a:solidFill>
            <a:srgbClr val="0033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748</Words>
  <Application>Microsoft Office PowerPoint</Application>
  <PresentationFormat>Prikaz na zaslonu (4:3)</PresentationFormat>
  <Paragraphs>395</Paragraphs>
  <Slides>23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23</vt:i4>
      </vt:variant>
    </vt:vector>
  </HeadingPairs>
  <TitlesOfParts>
    <vt:vector size="30" baseType="lpstr">
      <vt:lpstr>Arial</vt:lpstr>
      <vt:lpstr>Bookman Old Style</vt:lpstr>
      <vt:lpstr>Gill Sans MT</vt:lpstr>
      <vt:lpstr>Calibri</vt:lpstr>
      <vt:lpstr>Wingdings</vt:lpstr>
      <vt:lpstr>Times New Roman</vt:lpstr>
      <vt:lpstr>Default Design</vt:lpstr>
      <vt:lpstr>ISKAZNA LOGIKA</vt:lpstr>
      <vt:lpstr>ŠTO JE ISKAZNA LOGIKA??</vt:lpstr>
      <vt:lpstr>Slajd 3</vt:lpstr>
      <vt:lpstr>TABLICA ISTINITOSNIH VRIJEDNOSTI: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ISKAZNA LOGIKA</dc:title>
  <dc:creator>Ruzman</dc:creator>
  <cp:lastModifiedBy>Nastavnik</cp:lastModifiedBy>
  <cp:revision>8</cp:revision>
  <dcterms:created xsi:type="dcterms:W3CDTF">2008-10-11T10:27:40Z</dcterms:created>
  <dcterms:modified xsi:type="dcterms:W3CDTF">2012-10-14T15:51:14Z</dcterms:modified>
</cp:coreProperties>
</file>