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0C69E-789A-48F4-890A-917FD1097454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69D2B-14F2-4F4B-B992-14AE12CA37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678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1F5D-8D64-4F12-86D0-EFF780AB1202}" type="datetimeFigureOut">
              <a:rPr lang="hr-HR" smtClean="0"/>
              <a:t>17.10.2012.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49EF8-E449-4A0F-ADF8-11DDD1CDCCE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Odgovornost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Roditeljski sastanak, 30.11.2011.</a:t>
            </a:r>
          </a:p>
          <a:p>
            <a:r>
              <a:rPr lang="hr-HR" b="1" dirty="0" smtClean="0">
                <a:solidFill>
                  <a:schemeClr val="tx1"/>
                </a:solidFill>
              </a:rPr>
              <a:t>1b razred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475656" y="162880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accent6">
                    <a:lumMod val="50000"/>
                  </a:schemeClr>
                </a:solidFill>
              </a:rPr>
              <a:t>Što je to?</a:t>
            </a:r>
            <a:endParaRPr lang="hr-H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Najavljujemo: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Plesnjak u školi (2.12.2011.)</a:t>
            </a:r>
          </a:p>
          <a:p>
            <a:r>
              <a:rPr lang="hr-HR" dirty="0" smtClean="0"/>
              <a:t>Sveti Nikola i </a:t>
            </a:r>
            <a:r>
              <a:rPr lang="hr-HR" dirty="0" err="1" smtClean="0"/>
              <a:t>krampus</a:t>
            </a:r>
            <a:r>
              <a:rPr lang="hr-HR" dirty="0" smtClean="0"/>
              <a:t>- zainteresirani učenici odlaze u </a:t>
            </a:r>
            <a:r>
              <a:rPr lang="hr-HR" dirty="0" err="1" smtClean="0"/>
              <a:t>Bazijančevu</a:t>
            </a:r>
            <a:r>
              <a:rPr lang="hr-HR" dirty="0" smtClean="0"/>
              <a:t>  (6.12.2011.)</a:t>
            </a:r>
          </a:p>
          <a:p>
            <a:r>
              <a:rPr lang="hr-HR" dirty="0" smtClean="0"/>
              <a:t>Predstava dramske grupe (23.12. 2011.)</a:t>
            </a:r>
          </a:p>
          <a:p>
            <a:r>
              <a:rPr lang="hr-HR" dirty="0" smtClean="0"/>
              <a:t>Tajni prijatelj (kroz prosinac)</a:t>
            </a:r>
          </a:p>
          <a:p>
            <a:r>
              <a:rPr lang="hr-HR" dirty="0" smtClean="0"/>
              <a:t>Radionica ravnateljice- Humanost</a:t>
            </a:r>
          </a:p>
          <a:p>
            <a:r>
              <a:rPr lang="hr-HR" dirty="0" smtClean="0"/>
              <a:t>Predavanje i predstava o hepatitisu C- udruga </a:t>
            </a:r>
            <a:r>
              <a:rPr lang="hr-HR" dirty="0" err="1" smtClean="0"/>
              <a:t>Hepatos</a:t>
            </a:r>
            <a:endParaRPr lang="hr-HR" dirty="0" smtClean="0"/>
          </a:p>
          <a:p>
            <a:r>
              <a:rPr lang="hr-HR" dirty="0" smtClean="0"/>
              <a:t>Mjesec borbe protiv ovisnosti (predavanje o </a:t>
            </a:r>
            <a:r>
              <a:rPr lang="hr-HR" smtClean="0"/>
              <a:t>alkoholu učenica na SRZ-u)</a:t>
            </a:r>
            <a:endParaRPr lang="hr-HR" dirty="0" smtClean="0"/>
          </a:p>
          <a:p>
            <a:r>
              <a:rPr lang="hr-HR" dirty="0" smtClean="0"/>
              <a:t>Eko-foto- biranje fotografije mjeseca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31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Razrednica: Dušanka </a:t>
            </a:r>
            <a:r>
              <a:rPr lang="hr-HR" dirty="0" err="1" smtClean="0">
                <a:solidFill>
                  <a:schemeClr val="tx1"/>
                </a:solidFill>
              </a:rPr>
              <a:t>Vergić</a:t>
            </a:r>
            <a:r>
              <a:rPr lang="hr-HR" dirty="0" smtClean="0">
                <a:solidFill>
                  <a:schemeClr val="tx1"/>
                </a:solidFill>
              </a:rPr>
              <a:t>,prof.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hr-HR" sz="2700" dirty="0" smtClean="0">
                <a:solidFill>
                  <a:schemeClr val="accent6">
                    <a:lumMod val="50000"/>
                  </a:schemeClr>
                </a:solidFill>
              </a:rPr>
              <a:t>Svojoj djeci moramo usaditi osjećaj dužnosti</a:t>
            </a:r>
            <a:r>
              <a:rPr lang="en-US" sz="2700" dirty="0" smtClean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hr-HR" sz="2700" dirty="0" smtClean="0">
                <a:solidFill>
                  <a:schemeClr val="accent6">
                    <a:lumMod val="50000"/>
                  </a:schemeClr>
                </a:solidFill>
              </a:rPr>
              <a:t>svako pravo podrazumijeva odgovornost</a:t>
            </a:r>
            <a:r>
              <a:rPr lang="en-US" sz="27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r-HR" sz="2700" dirty="0" smtClean="0">
                <a:solidFill>
                  <a:schemeClr val="accent6">
                    <a:lumMod val="50000"/>
                  </a:schemeClr>
                </a:solidFill>
              </a:rPr>
              <a:t>svaka prilika podrazumijeva obvezu</a:t>
            </a:r>
            <a:r>
              <a:rPr lang="en-US" sz="2700" dirty="0" smtClean="0">
                <a:solidFill>
                  <a:schemeClr val="accent6">
                    <a:lumMod val="50000"/>
                  </a:schemeClr>
                </a:solidFill>
              </a:rPr>
              <a:t>."</a:t>
            </a:r>
            <a:br>
              <a:rPr lang="en-US" sz="27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accent6">
                    <a:lumMod val="50000"/>
                  </a:schemeClr>
                </a:solidFill>
              </a:rPr>
              <a:t>John D. Rockefeller </a:t>
            </a:r>
            <a:r>
              <a:rPr lang="en-US" sz="2700" dirty="0" err="1" smtClean="0">
                <a:solidFill>
                  <a:schemeClr val="accent6">
                    <a:lumMod val="50000"/>
                  </a:schemeClr>
                </a:solidFill>
              </a:rPr>
              <a:t>jr</a:t>
            </a:r>
            <a:r>
              <a:rPr lang="en-US" sz="27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hr-H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Slika 4" descr="Righ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276872"/>
            <a:ext cx="47625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Zašto je odgovornost važna?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097" name="Picture 1" descr="http://thinkexist.com/i/sq/as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775" cy="85725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1403648" y="1052736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solidFill>
                  <a:schemeClr val="accent6">
                    <a:lumMod val="50000"/>
                  </a:schemeClr>
                </a:solidFill>
              </a:rPr>
              <a:t>Ako želite da vam djeca stoje čvrsto na zemlji, stavite im nešto odgovornosti na ramena.</a:t>
            </a:r>
          </a:p>
          <a:p>
            <a:pPr algn="ctr"/>
            <a:r>
              <a:rPr lang="hr-HR" sz="2400" dirty="0" err="1" smtClean="0">
                <a:solidFill>
                  <a:schemeClr val="accent6">
                    <a:lumMod val="50000"/>
                  </a:schemeClr>
                </a:solidFill>
              </a:rPr>
              <a:t>Abigail</a:t>
            </a:r>
            <a:r>
              <a:rPr lang="hr-HR" sz="2400" dirty="0" smtClean="0">
                <a:solidFill>
                  <a:schemeClr val="accent6">
                    <a:lumMod val="50000"/>
                  </a:schemeClr>
                </a:solidFill>
              </a:rPr>
              <a:t> van </a:t>
            </a:r>
            <a:r>
              <a:rPr lang="hr-HR" sz="2400" dirty="0" err="1" smtClean="0">
                <a:solidFill>
                  <a:schemeClr val="accent6">
                    <a:lumMod val="50000"/>
                  </a:schemeClr>
                </a:solidFill>
              </a:rPr>
              <a:t>Buren</a:t>
            </a:r>
            <a:endParaRPr lang="hr-H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115616" y="234888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Odgovornost je najvažnija životna vještina koju možete prenijeti svojoj djeci.</a:t>
            </a:r>
            <a:endParaRPr lang="hr-HR" sz="20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2" descr="http://3.bp.blogspot.com/-SEfZTUFbWps/TkhcFU16YtI/AAAAAAAAATY/zY5y-AxUHUk/s1600/responsibi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140967"/>
            <a:ext cx="4680520" cy="3715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Odgovorna osoba: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539552" y="1700808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Postupa imajući na umu posljedice svojih postupaka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Zaslužna je za sve što joj se događa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Ne prihvaća izlike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Ima kontrolu nad svojim životom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Ima pozitivan stav o životu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Djeluje </a:t>
            </a:r>
            <a:r>
              <a:rPr lang="hr-HR" sz="2400" b="1" dirty="0" err="1" smtClean="0">
                <a:solidFill>
                  <a:schemeClr val="accent6">
                    <a:lumMod val="50000"/>
                  </a:schemeClr>
                </a:solidFill>
              </a:rPr>
              <a:t>proaktivno</a:t>
            </a:r>
            <a:endParaRPr lang="hr-HR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Ima zdravo samopouzdanje i vjeruje u sebe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Sposobna je nositi se sa svime što život donosi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9458" name="Picture 2" descr="http://e.foi.hr/wiki/blog/Marija_k/files/2008/12/success.jpg"/>
          <p:cNvPicPr>
            <a:picLocks noChangeAspect="1" noChangeArrowheads="1"/>
          </p:cNvPicPr>
          <p:nvPr/>
        </p:nvPicPr>
        <p:blipFill>
          <a:blip r:embed="rId2" cstate="print"/>
          <a:srcRect b="38604"/>
          <a:stretch>
            <a:fillRect/>
          </a:stretch>
        </p:blipFill>
        <p:spPr bwMode="auto">
          <a:xfrm>
            <a:off x="6012160" y="2420888"/>
            <a:ext cx="2664296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Uloga roditelja: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827584" y="1556792"/>
            <a:ext cx="6840760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3200" dirty="0" smtClean="0">
                <a:solidFill>
                  <a:schemeClr val="accent6">
                    <a:lumMod val="50000"/>
                  </a:schemeClr>
                </a:solidFill>
              </a:rPr>
              <a:t>Očekujte mnogo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3200" dirty="0" smtClean="0">
                <a:solidFill>
                  <a:schemeClr val="accent6">
                    <a:lumMod val="50000"/>
                  </a:schemeClr>
                </a:solidFill>
              </a:rPr>
              <a:t>Dajte im slobodu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3200" dirty="0" smtClean="0">
                <a:solidFill>
                  <a:schemeClr val="accent6">
                    <a:lumMod val="50000"/>
                  </a:schemeClr>
                </a:solidFill>
              </a:rPr>
              <a:t>Ukažite na posljedice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3200" dirty="0" smtClean="0">
                <a:solidFill>
                  <a:schemeClr val="accent6">
                    <a:lumMod val="50000"/>
                  </a:schemeClr>
                </a:solidFill>
              </a:rPr>
              <a:t>Budite dosljedni</a:t>
            </a:r>
          </a:p>
        </p:txBody>
      </p:sp>
      <p:pic>
        <p:nvPicPr>
          <p:cNvPr id="18436" name="Picture 4" descr="http://s1.hubimg.com/u/3166728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88840"/>
            <a:ext cx="2476500" cy="185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O čemu razgovarati?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611560" y="1772816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Bit odgovornosti nije “Što trebam učiniti?” već “Kakva soba želim biti?”</a:t>
            </a:r>
          </a:p>
          <a:p>
            <a:pPr algn="ctr"/>
            <a:endParaRPr lang="hr-HR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Ne možemo kontrolirati okolnosti, ali možemo kontrolirati svoju reakciju (odgovor).</a:t>
            </a:r>
          </a:p>
          <a:p>
            <a:pPr algn="ctr">
              <a:buFont typeface="Wingdings" pitchFamily="2" charset="2"/>
              <a:buChar char="Ø"/>
            </a:pPr>
            <a:endParaRPr lang="hr-HR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Nema prava bez odgovornosti kao ni odgovornosti bez prava.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U praksi</a:t>
            </a:r>
            <a:endParaRPr lang="hr-HR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323528" y="1196752"/>
            <a:ext cx="856895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OBVEZE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U jutro se sam budi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Brine o svojim stvarima (sprema krevet, posprema sobu, slaže ormar,  pegla odjeću, čisti cipele, održava svoj bicikl…)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Ima obveze unutar kućanstva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Brine o svom kućnom ljubimcu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Novac dobiva jednom mjesečno</a:t>
            </a:r>
          </a:p>
          <a:p>
            <a:endParaRPr lang="hr-HR" dirty="0"/>
          </a:p>
          <a:p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PRAVA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aspolaže svojim novcem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Odlučuje kako će provesti slobodno vrijeme, što će odjenuti, kako će organizirati svoje vrijeme i učenje, s kim će se družiti, koji životni poziv će odabrati</a:t>
            </a:r>
          </a:p>
          <a:p>
            <a:pPr>
              <a:buFont typeface="Wingdings" pitchFamily="2" charset="2"/>
              <a:buChar char="Ø"/>
            </a:pP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Dogovara granice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Događanja u školi: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47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Dogodilo se u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Dan učitelja</a:t>
            </a:r>
          </a:p>
          <a:p>
            <a:r>
              <a:rPr lang="hr-HR" dirty="0" smtClean="0"/>
              <a:t>Majice s logom- 2 000 kn –UNICEF- Škole za Afriku</a:t>
            </a:r>
          </a:p>
          <a:p>
            <a:r>
              <a:rPr lang="hr-HR" dirty="0" smtClean="0"/>
              <a:t>Dani voća</a:t>
            </a:r>
          </a:p>
          <a:p>
            <a:r>
              <a:rPr lang="hr-HR" dirty="0" smtClean="0"/>
              <a:t>Zbor u Samoboru (19.11. 2011.)</a:t>
            </a:r>
          </a:p>
          <a:p>
            <a:r>
              <a:rPr lang="hr-HR" dirty="0" smtClean="0"/>
              <a:t>Predstava Marina Držića Dundo </a:t>
            </a:r>
            <a:r>
              <a:rPr lang="hr-HR" dirty="0" err="1" smtClean="0"/>
              <a:t>Maroje</a:t>
            </a:r>
            <a:r>
              <a:rPr lang="hr-HR" dirty="0" smtClean="0"/>
              <a:t> -  stručna ekskurzija u Zagreb</a:t>
            </a:r>
          </a:p>
          <a:p>
            <a:r>
              <a:rPr lang="hr-HR" dirty="0" err="1" smtClean="0"/>
              <a:t>Rotary</a:t>
            </a:r>
            <a:r>
              <a:rPr lang="hr-HR" dirty="0" smtClean="0"/>
              <a:t> </a:t>
            </a:r>
            <a:r>
              <a:rPr lang="hr-HR" dirty="0" err="1" smtClean="0"/>
              <a:t>club</a:t>
            </a:r>
            <a:r>
              <a:rPr lang="hr-HR" dirty="0" smtClean="0"/>
              <a:t> –stipendije: Ana </a:t>
            </a:r>
            <a:r>
              <a:rPr lang="hr-HR" dirty="0" err="1" smtClean="0"/>
              <a:t>Lulić</a:t>
            </a:r>
            <a:r>
              <a:rPr lang="hr-HR" dirty="0" smtClean="0"/>
              <a:t> i Matea Sabolić</a:t>
            </a:r>
          </a:p>
          <a:p>
            <a:r>
              <a:rPr lang="hr-HR" dirty="0" smtClean="0"/>
              <a:t>Radionica pedagoginje Jasne Horvat Vlahović Učenje </a:t>
            </a:r>
            <a:r>
              <a:rPr lang="hr-HR" dirty="0"/>
              <a:t>ne mora biti mučenja i Upoznajmo se na drugačiji </a:t>
            </a:r>
            <a:r>
              <a:rPr lang="hr-HR" dirty="0" smtClean="0"/>
              <a:t>način </a:t>
            </a:r>
          </a:p>
          <a:p>
            <a:r>
              <a:rPr lang="hr-HR" dirty="0" smtClean="0"/>
              <a:t>Prizivamo Frana- natjecanje u recitiranju stihova</a:t>
            </a:r>
          </a:p>
          <a:p>
            <a:r>
              <a:rPr lang="hr-HR" dirty="0" smtClean="0"/>
              <a:t>Obilježavanje sjećanja na Vukovar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98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398</Words>
  <Application>Microsoft Office PowerPoint</Application>
  <PresentationFormat>Prikaz na zaslonu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Odgovornost</vt:lpstr>
      <vt:lpstr>“Svojoj djeci moramo usaditi osjećaj dužnosti; svako pravo podrazumijeva odgovornost, svaka prilika podrazumijeva obvezu." John D. Rockefeller jr. </vt:lpstr>
      <vt:lpstr>Zašto je odgovornost važna?</vt:lpstr>
      <vt:lpstr>Odgovorna osoba:</vt:lpstr>
      <vt:lpstr>Uloga roditelja:</vt:lpstr>
      <vt:lpstr>O čemu razgovarati?</vt:lpstr>
      <vt:lpstr>U praksi</vt:lpstr>
      <vt:lpstr>Događanja u školi:</vt:lpstr>
      <vt:lpstr>Dogodilo se u školi</vt:lpstr>
      <vt:lpstr>Najavljujemo: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Odgovornost</dc:title>
  <dc:creator>Nastavnik</dc:creator>
  <cp:lastModifiedBy>DUŠKA</cp:lastModifiedBy>
  <cp:revision>22</cp:revision>
  <dcterms:created xsi:type="dcterms:W3CDTF">2011-11-27T13:37:19Z</dcterms:created>
  <dcterms:modified xsi:type="dcterms:W3CDTF">2012-10-17T19:42:43Z</dcterms:modified>
</cp:coreProperties>
</file>